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1" r:id="rId2"/>
    <p:sldId id="682" r:id="rId3"/>
    <p:sldId id="737" r:id="rId4"/>
    <p:sldId id="738" r:id="rId5"/>
    <p:sldId id="686" r:id="rId6"/>
    <p:sldId id="752" r:id="rId7"/>
    <p:sldId id="753" r:id="rId8"/>
    <p:sldId id="747" r:id="rId9"/>
    <p:sldId id="756" r:id="rId10"/>
    <p:sldId id="757" r:id="rId11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DELLA GEMMA" initials="CG" lastIdx="2" clrIdx="0"/>
  <p:cmAuthor id="1" name="GASBARRINI GIOVANNI" initials="G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F8B09"/>
    <a:srgbClr val="ECECEC"/>
    <a:srgbClr val="EEEFE8"/>
    <a:srgbClr val="1C1C1C"/>
    <a:srgbClr val="74787D"/>
    <a:srgbClr val="8D9531"/>
    <a:srgbClr val="E46C0A"/>
    <a:srgbClr val="EAB90B"/>
    <a:srgbClr val="FAC090"/>
    <a:srgbClr val="D06D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5" autoAdjust="0"/>
    <p:restoredTop sz="86432" autoAdjust="0"/>
  </p:normalViewPr>
  <p:slideViewPr>
    <p:cSldViewPr>
      <p:cViewPr>
        <p:scale>
          <a:sx n="130" d="100"/>
          <a:sy n="130" d="100"/>
        </p:scale>
        <p:origin x="-72" y="360"/>
      </p:cViewPr>
      <p:guideLst>
        <p:guide orient="horz" pos="482"/>
        <p:guide orient="horz" pos="4110"/>
        <p:guide orient="horz" pos="3385"/>
        <p:guide orient="horz" pos="164"/>
        <p:guide orient="horz" pos="1525"/>
        <p:guide orient="horz" pos="3612"/>
        <p:guide orient="horz" pos="3203"/>
        <p:guide orient="horz" pos="2614"/>
        <p:guide orient="horz" pos="3294"/>
        <p:guide orient="horz" pos="2115"/>
        <p:guide pos="975"/>
        <p:guide pos="1701"/>
        <p:guide pos="5420"/>
        <p:guide pos="5465"/>
        <p:guide pos="2880"/>
        <p:guide pos="4059"/>
        <p:guide pos="295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09" tIns="46554" rIns="93109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09" tIns="46554" rIns="93109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11738C3-365C-4046-A3A7-A43B3456C7DB}" type="datetimeFigureOut">
              <a:rPr lang="it-IT"/>
              <a:pPr>
                <a:defRPr/>
              </a:pPr>
              <a:t>26/11/2014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9" tIns="46554" rIns="93109" bIns="4655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09" tIns="46554" rIns="93109" bIns="4655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09" tIns="46554" rIns="93109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3109" tIns="46554" rIns="93109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8AAB252-B032-4427-8104-5FEFC052DEF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2812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1588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1772816"/>
            <a:ext cx="5400600" cy="1154559"/>
          </a:xfr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91880" y="2996952"/>
            <a:ext cx="5392688" cy="7436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822825" y="6454775"/>
            <a:ext cx="973138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B40B-D0C7-423A-B695-68647AF50D99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9388" y="6453188"/>
            <a:ext cx="2895600" cy="288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3CCF-B1EA-4DF0-B031-99FA29E5E0F8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ECE8-65F5-472B-98D4-06B8744DA139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1364-0BAC-4E9E-8418-08BFA31E3285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363272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5E71-027B-4129-9C93-8994FCD325C4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94DC-DFB8-4C1B-85FB-27852CBA484E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304" y="274638"/>
            <a:ext cx="1378496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91064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3610-8997-46BF-A3BD-8B68891AB246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35CF-5C8B-477C-B217-5C306F0AB078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 hidden="1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9204923" y="178643"/>
            <a:ext cx="32060" cy="3077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200" b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  <a:sym typeface="+mn-lt"/>
              </a:defRPr>
            </a:lvl1pPr>
          </a:lstStyle>
          <a:p>
            <a:fld id="{01940DDA-0656-452C-A408-68789653BD9B}" type="slidenum">
              <a:rPr lang="en-US" smtClean="0">
                <a:latin typeface="+mn-lt"/>
              </a:rPr>
              <a:pPr/>
              <a:t>‹Nº›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9204924" y="228649"/>
            <a:ext cx="65" cy="3077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200" b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de-DE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1231" y="1710000"/>
            <a:ext cx="7879374" cy="1394228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 dirty="0" smtClean="0"/>
              <a:t>Click to edit Master text styles – Level 0</a:t>
            </a:r>
          </a:p>
          <a:p>
            <a:pPr lvl="1"/>
            <a:r>
              <a:rPr lang="en-US" dirty="0" smtClean="0"/>
              <a:t>Level 1</a:t>
            </a:r>
          </a:p>
          <a:p>
            <a:pPr lvl="2"/>
            <a:r>
              <a:rPr lang="en-US" dirty="0" smtClean="0"/>
              <a:t>Level 2</a:t>
            </a:r>
          </a:p>
          <a:p>
            <a:pPr lvl="3"/>
            <a:r>
              <a:rPr lang="en-US" dirty="0" smtClean="0"/>
              <a:t>Level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720001"/>
            <a:ext cx="7879374" cy="747897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17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B05F-2262-41B4-A86C-E128BA53ADAE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F3B9-BCD2-430A-B2DE-E07D5D7191D8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3"/>
          </p:nvPr>
        </p:nvSpPr>
        <p:spPr>
          <a:xfrm>
            <a:off x="467544" y="3717032"/>
            <a:ext cx="8363272" cy="24188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idx="14"/>
          </p:nvPr>
        </p:nvSpPr>
        <p:spPr>
          <a:xfrm>
            <a:off x="467544" y="1196752"/>
            <a:ext cx="8363272" cy="238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53C8-E3E0-40DD-BA2E-D0121F58E6DC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8E55-AF83-4A95-AC2A-83E8392CD480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none" baseline="0">
                <a:solidFill>
                  <a:schemeClr val="accent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CCAA-6D4E-41B1-A667-4472BC1004A2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808A-EDFC-4470-9A07-F8F57D336B68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>
            <a:cxnSpLocks noChangeShapeType="1"/>
          </p:cNvCxnSpPr>
          <p:nvPr userDrawn="1"/>
        </p:nvCxnSpPr>
        <p:spPr bwMode="auto">
          <a:xfrm>
            <a:off x="4572000" y="1211263"/>
            <a:ext cx="0" cy="510698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11264"/>
            <a:ext cx="3970784" cy="4914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016" y="1211263"/>
            <a:ext cx="3960440" cy="49149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6A4C-D0D0-40AA-8C47-9C01A62B6ECE}" type="datetime4">
              <a:rPr lang="it-IT"/>
              <a:pPr>
                <a:defRPr/>
              </a:pPr>
              <a:t>26 novembre 2014</a:t>
            </a:fld>
            <a:endParaRPr lang="it-IT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7CA8-BA52-4016-91A9-B771AD75579E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21126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3970784" cy="406531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21126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6016" y="2060848"/>
            <a:ext cx="3970784" cy="406531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4D12-C217-4D01-A40E-0EFAB5F00321}" type="datetime4">
              <a:rPr lang="it-IT"/>
              <a:pPr>
                <a:defRPr/>
              </a:pPr>
              <a:t>26 novembre 2014</a:t>
            </a:fld>
            <a:endParaRPr lang="it-IT"/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</a:p>
        </p:txBody>
      </p:sp>
      <p:sp>
        <p:nvSpPr>
          <p:cNvPr id="10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B165-4EBD-4CA1-B2F8-D9838FF41DD0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5D97-3EA0-446D-B1C5-D15FD061843B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CECA-A9F4-4430-8CDB-DBC4D45AFC20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E26A-386F-4392-AED6-212D8C0AAC81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CD36-A893-479A-8626-F0C4D19F4F29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E24D-D331-4686-94C6-3CBD9389A721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027A-06C0-44BB-A302-AB05A84EB78D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681413" y="6454775"/>
            <a:ext cx="973137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9AEB7C-9B4E-4B9B-B237-823972F1E313}" type="datetime4">
              <a:rPr lang="it-IT"/>
              <a:pPr>
                <a:defRPr/>
              </a:pPr>
              <a:t>26 novembre 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132388" y="6432550"/>
            <a:ext cx="2895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UO-NN-AR-NN - Ad uso interno/Confidenziale/Confidenziale ad uso esclusivo interno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43888" y="6432550"/>
            <a:ext cx="58737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AD4B56-E073-46BD-9891-A6B9204E6CAE}" type="slidenum">
              <a:rPr lang="it-IT"/>
              <a:pPr>
                <a:defRPr/>
              </a:pPr>
              <a:t>‹Nº›</a:t>
            </a:fld>
            <a:endParaRPr lang="it-IT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069975" y="6432550"/>
            <a:ext cx="7885113" cy="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xtLst/>
        </p:spPr>
        <p:txBody>
          <a:bodyPr wrap="none" lIns="77925" tIns="38963" rIns="77925" bIns="3896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</a:endParaRPr>
          </a:p>
        </p:txBody>
      </p:sp>
      <p:cxnSp>
        <p:nvCxnSpPr>
          <p:cNvPr id="24583" name="Connettore 1 5"/>
          <p:cNvCxnSpPr>
            <a:cxnSpLocks noChangeShapeType="1"/>
          </p:cNvCxnSpPr>
          <p:nvPr/>
        </p:nvCxnSpPr>
        <p:spPr bwMode="auto">
          <a:xfrm>
            <a:off x="169863" y="263525"/>
            <a:ext cx="0" cy="55102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9" name="Connettore 1 14"/>
          <p:cNvCxnSpPr>
            <a:cxnSpLocks noChangeShapeType="1"/>
          </p:cNvCxnSpPr>
          <p:nvPr/>
        </p:nvCxnSpPr>
        <p:spPr bwMode="auto">
          <a:xfrm>
            <a:off x="220663" y="263525"/>
            <a:ext cx="0" cy="5730875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  <a:headEnd/>
            <a:tailEnd/>
          </a:ln>
          <a:extLst/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gray">
          <a:xfrm>
            <a:off x="965200" y="6453188"/>
            <a:ext cx="27130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77114" tIns="37880" rIns="77114" bIns="37880">
            <a:spAutoFit/>
          </a:bodyPr>
          <a:lstStyle>
            <a:lvl1pPr eaLnBrk="0" hangingPunct="0"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 eaLnBrk="0" hangingPunct="0"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 eaLnBrk="0" hangingPunct="0"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 eaLnBrk="0" hangingPunct="0"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n"/>
              <a:defRPr sz="17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it-IT" sz="700" dirty="0" err="1" smtClean="0">
                <a:latin typeface="Calibri" charset="0"/>
              </a:rPr>
              <a:t>Sogei</a:t>
            </a:r>
            <a:r>
              <a:rPr lang="it-IT" sz="700" dirty="0" smtClean="0">
                <a:latin typeface="Calibri" charset="0"/>
              </a:rPr>
              <a:t> S.p.A. - Sede Legale Via M. Carucci n. 99 - 00143 Roma </a:t>
            </a:r>
            <a:endParaRPr lang="it-IT" sz="700" dirty="0" smtClean="0">
              <a:solidFill>
                <a:srgbClr val="191919"/>
              </a:solidFill>
              <a:latin typeface="Calibri" charset="0"/>
            </a:endParaRPr>
          </a:p>
        </p:txBody>
      </p:sp>
      <p:cxnSp>
        <p:nvCxnSpPr>
          <p:cNvPr id="24586" name="Connettore 1 10"/>
          <p:cNvCxnSpPr>
            <a:cxnSpLocks noChangeShapeType="1"/>
          </p:cNvCxnSpPr>
          <p:nvPr/>
        </p:nvCxnSpPr>
        <p:spPr bwMode="auto">
          <a:xfrm>
            <a:off x="277813" y="263525"/>
            <a:ext cx="0" cy="5895975"/>
          </a:xfrm>
          <a:prstGeom prst="line">
            <a:avLst/>
          </a:prstGeom>
          <a:noFill/>
          <a:ln w="9525" algn="ctr">
            <a:solidFill>
              <a:srgbClr val="D06D1D"/>
            </a:solidFill>
            <a:round/>
            <a:headEnd/>
            <a:tailEnd/>
          </a:ln>
        </p:spPr>
      </p:cxnSp>
      <p:pic>
        <p:nvPicPr>
          <p:cNvPr id="24587" name="Immagine 3" descr="logo sogei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5738" y="6276975"/>
            <a:ext cx="77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3629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2" r:id="rId2"/>
    <p:sldLayoutId id="2147483653" r:id="rId3"/>
    <p:sldLayoutId id="2147483654" r:id="rId4"/>
    <p:sldLayoutId id="2147483662" r:id="rId5"/>
    <p:sldLayoutId id="214748366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4787D"/>
        </a:buClr>
        <a:buSzPct val="11000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4787D"/>
        </a:buClr>
        <a:buSzPct val="75000"/>
        <a:buFont typeface="Webdings" pitchFamily="18" charset="2"/>
        <a:buChar char="4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0663" algn="l" rtl="0" eaLnBrk="0" fontAlgn="base" hangingPunct="0">
        <a:spcBef>
          <a:spcPct val="20000"/>
        </a:spcBef>
        <a:spcAft>
          <a:spcPct val="0"/>
        </a:spcAft>
        <a:buClr>
          <a:srgbClr val="74787D"/>
        </a:buClr>
        <a:buSzPct val="150000"/>
        <a:buFont typeface="Arial" charset="0"/>
        <a:buChar char="­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4787D"/>
        </a:buClr>
        <a:buFont typeface="Wingdings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4787D"/>
        </a:buClr>
        <a:buFont typeface="Times" pitchFamily="18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 idx="4294967295"/>
          </p:nvPr>
        </p:nvSpPr>
        <p:spPr>
          <a:xfrm>
            <a:off x="395537" y="2492896"/>
            <a:ext cx="8208713" cy="792088"/>
          </a:xfrm>
        </p:spPr>
        <p:txBody>
          <a:bodyPr/>
          <a:lstStyle/>
          <a:p>
            <a:pPr algn="r" defTabSz="930275"/>
            <a:r>
              <a:rPr lang="it-IT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sz="13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13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sz="13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13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sz="24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2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sz="24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2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it-IT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Cristiano Cannarsa </a:t>
            </a:r>
            <a:r>
              <a:rPr lang="it-IT" sz="16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16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600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Chairman and Chief Executive Officer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Sogei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S.p.A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it-IT" sz="16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1400" b="0" i="1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it-IT" sz="1400" b="0" i="1" dirty="0" smtClean="0">
                <a:solidFill>
                  <a:srgbClr val="000000"/>
                </a:solidFill>
                <a:cs typeface="Arial" charset="0"/>
              </a:rPr>
            </a:br>
            <a:r>
              <a:rPr lang="it-IT" sz="14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it-IT" sz="1400" b="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it-IT" sz="1400" b="0" i="1" dirty="0" smtClean="0">
              <a:solidFill>
                <a:srgbClr val="74787D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77050" y="5492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>
                <a:solidFill>
                  <a:schemeClr val="bg1"/>
                </a:solidFill>
              </a:rPr>
              <a:t>versione 11 dicembre 2013</a:t>
            </a:r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37" y="764704"/>
            <a:ext cx="1045891" cy="42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555776" y="558924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Presidenza Italiana del Comitato Permanente del Catasto nell’U.E.</a:t>
            </a:r>
          </a:p>
          <a:p>
            <a:pPr algn="ctr"/>
            <a:r>
              <a:rPr lang="it-IT" sz="1400" b="1" dirty="0"/>
              <a:t>Conferenza e Riunione Plenaria</a:t>
            </a:r>
          </a:p>
          <a:p>
            <a:pPr algn="ctr"/>
            <a:endParaRPr lang="it-IT" sz="12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it-IT" sz="1200" dirty="0" smtClean="0">
                <a:solidFill>
                  <a:srgbClr val="000000"/>
                </a:solidFill>
                <a:cs typeface="Arial" charset="0"/>
              </a:rPr>
              <a:t>Roma, 20 – 21 novembre 2014</a:t>
            </a:r>
          </a:p>
          <a:p>
            <a:pPr algn="ctr"/>
            <a:r>
              <a:rPr lang="it-IT" sz="1200" dirty="0" smtClean="0">
                <a:solidFill>
                  <a:srgbClr val="000000"/>
                </a:solidFill>
                <a:cs typeface="Arial" charset="0"/>
              </a:rPr>
              <a:t>Ministero degli Affari Esteri - </a:t>
            </a:r>
            <a:r>
              <a:rPr lang="it-IT" sz="1200" dirty="0" smtClean="0">
                <a:solidFill>
                  <a:prstClr val="black"/>
                </a:solidFill>
              </a:rPr>
              <a:t>Sala Conferenze In</a:t>
            </a:r>
            <a:r>
              <a:rPr lang="it-IT" sz="1200" dirty="0">
                <a:solidFill>
                  <a:prstClr val="black"/>
                </a:solidFill>
              </a:rPr>
              <a:t>ternazionali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it-IT" sz="14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it-IT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5576" y="2636912"/>
            <a:ext cx="7848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Innovation, Quality and Improvement of Registry Services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057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/>
        </p:nvGraphicFramePr>
        <p:xfrm>
          <a:off x="1465" y="1589"/>
          <a:ext cx="1465" cy="1587"/>
        </p:xfrm>
        <a:graphic>
          <a:graphicData uri="http://schemas.openxmlformats.org/presentationml/2006/ole">
            <p:oleObj spid="_x0000_s21511" name="think-cell Slide" r:id="rId3" imgW="360" imgH="360" progId="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2003963" y="2942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28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CEEFED-B236-497C-88A4-B1E614BAF88C}" type="slidenum">
              <a:rPr lang="it-IT" sz="900">
                <a:cs typeface="Arial" charset="0"/>
              </a:rPr>
              <a:pPr algn="r"/>
              <a:t>10</a:t>
            </a:fld>
            <a:endParaRPr lang="it-IT" sz="900">
              <a:cs typeface="Arial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it-IT" b="1" dirty="0" smtClean="0">
              <a:cs typeface="Arial" charset="0"/>
            </a:endParaRPr>
          </a:p>
          <a:p>
            <a:pPr eaLnBrk="0" hangingPunct="0"/>
            <a:r>
              <a:rPr lang="it-IT" b="1" dirty="0" err="1" smtClean="0">
                <a:cs typeface="Arial" charset="0"/>
              </a:rPr>
              <a:t>Revenue</a:t>
            </a:r>
            <a:r>
              <a:rPr lang="it-IT" b="1" dirty="0" smtClean="0">
                <a:cs typeface="Arial" charset="0"/>
              </a:rPr>
              <a:t> Agency- Land </a:t>
            </a:r>
            <a:r>
              <a:rPr lang="it-IT" b="1" dirty="0" err="1" smtClean="0">
                <a:cs typeface="Arial" charset="0"/>
              </a:rPr>
              <a:t>Division</a:t>
            </a:r>
            <a:r>
              <a:rPr lang="it-IT" b="1" dirty="0" smtClean="0">
                <a:cs typeface="Arial" charset="0"/>
              </a:rPr>
              <a:t> - Information System </a:t>
            </a:r>
            <a:r>
              <a:rPr lang="it-IT" b="1" dirty="0" err="1" smtClean="0">
                <a:cs typeface="Arial" charset="0"/>
              </a:rPr>
              <a:t>Evolution</a:t>
            </a:r>
            <a:endParaRPr lang="it-IT" sz="2000" b="1" dirty="0" smtClean="0"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23728" y="58772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«</a:t>
            </a:r>
            <a:r>
              <a:rPr lang="it-IT" u="sng" dirty="0" smtClean="0"/>
              <a:t>From </a:t>
            </a:r>
            <a:r>
              <a:rPr lang="it-IT" u="sng" dirty="0" err="1" smtClean="0"/>
              <a:t>distributed</a:t>
            </a:r>
            <a:r>
              <a:rPr lang="it-IT" u="sng" dirty="0" smtClean="0"/>
              <a:t> to </a:t>
            </a:r>
            <a:r>
              <a:rPr lang="it-IT" u="sng" dirty="0" err="1" smtClean="0"/>
              <a:t>centralized</a:t>
            </a:r>
            <a:r>
              <a:rPr lang="it-IT" u="sng" dirty="0" smtClean="0"/>
              <a:t>»</a:t>
            </a:r>
            <a:endParaRPr lang="it-IT" dirty="0"/>
          </a:p>
        </p:txBody>
      </p:sp>
      <p:sp>
        <p:nvSpPr>
          <p:cNvPr id="105" name="Rettangolo arrotondato 104"/>
          <p:cNvSpPr/>
          <p:nvPr/>
        </p:nvSpPr>
        <p:spPr>
          <a:xfrm>
            <a:off x="539551" y="1052736"/>
            <a:ext cx="3676215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As-is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ttangolo arrotondato 105"/>
          <p:cNvSpPr/>
          <p:nvPr/>
        </p:nvSpPr>
        <p:spPr>
          <a:xfrm>
            <a:off x="4694197" y="1052736"/>
            <a:ext cx="3981491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To-be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5233227" y="4141900"/>
            <a:ext cx="3374850" cy="1735372"/>
          </a:xfrm>
          <a:prstGeom prst="roundRect">
            <a:avLst>
              <a:gd name="adj" fmla="val 7368"/>
            </a:avLst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9BBB59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Disco magnetico 40"/>
          <p:cNvSpPr>
            <a:spLocks noChangeArrowheads="1"/>
          </p:cNvSpPr>
          <p:nvPr/>
        </p:nvSpPr>
        <p:spPr bwMode="auto">
          <a:xfrm>
            <a:off x="7183112" y="4253940"/>
            <a:ext cx="1279844" cy="876289"/>
          </a:xfrm>
          <a:prstGeom prst="flowChartMagneticDisk">
            <a:avLst/>
          </a:prstGeom>
          <a:solidFill>
            <a:srgbClr val="F79646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Disco magnetico 41"/>
          <p:cNvSpPr>
            <a:spLocks noChangeArrowheads="1"/>
          </p:cNvSpPr>
          <p:nvPr/>
        </p:nvSpPr>
        <p:spPr bwMode="auto">
          <a:xfrm>
            <a:off x="7271239" y="4593741"/>
            <a:ext cx="646629" cy="478919"/>
          </a:xfrm>
          <a:prstGeom prst="flowChartMagneticDisk">
            <a:avLst/>
          </a:prstGeom>
          <a:solidFill>
            <a:srgbClr val="F79646">
              <a:lumMod val="75000"/>
            </a:srgbClr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CasellaDiTesto 31"/>
          <p:cNvSpPr txBox="1">
            <a:spLocks noChangeArrowheads="1"/>
          </p:cNvSpPr>
          <p:nvPr/>
        </p:nvSpPr>
        <p:spPr bwMode="auto">
          <a:xfrm>
            <a:off x="7185062" y="4569610"/>
            <a:ext cx="82282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900" b="1" kern="0" dirty="0">
                <a:solidFill>
                  <a:prstClr val="black"/>
                </a:solidFill>
              </a:rPr>
              <a:t>Building </a:t>
            </a:r>
            <a:r>
              <a:rPr lang="it-IT" altLang="it-IT" sz="900" b="1" kern="0" dirty="0" err="1">
                <a:solidFill>
                  <a:prstClr val="black"/>
                </a:solidFill>
              </a:rPr>
              <a:t>archive</a:t>
            </a:r>
            <a:endParaRPr lang="it-IT" altLang="it-IT" sz="900" b="1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it-IT" altLang="it-IT" sz="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dynamic</a:t>
            </a:r>
            <a:r>
              <a:rPr kumimoji="0" lang="it-IT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endParaRPr kumimoji="0" lang="it-IT" altLang="it-IT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4" name="Documento multiplo 43"/>
          <p:cNvSpPr/>
          <p:nvPr/>
        </p:nvSpPr>
        <p:spPr>
          <a:xfrm>
            <a:off x="6120092" y="2151221"/>
            <a:ext cx="665379" cy="536575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Disco magnetico 44"/>
          <p:cNvSpPr>
            <a:spLocks noChangeArrowheads="1"/>
          </p:cNvSpPr>
          <p:nvPr/>
        </p:nvSpPr>
        <p:spPr bwMode="auto">
          <a:xfrm>
            <a:off x="5432287" y="4244982"/>
            <a:ext cx="1224134" cy="847832"/>
          </a:xfrm>
          <a:prstGeom prst="flowChartMagneticDisk">
            <a:avLst/>
          </a:prstGeom>
          <a:solidFill>
            <a:srgbClr val="CCFF99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Disco magnetico 45"/>
          <p:cNvSpPr>
            <a:spLocks noChangeArrowheads="1"/>
          </p:cNvSpPr>
          <p:nvPr/>
        </p:nvSpPr>
        <p:spPr bwMode="auto">
          <a:xfrm>
            <a:off x="4752061" y="3099784"/>
            <a:ext cx="900059" cy="659371"/>
          </a:xfrm>
          <a:prstGeom prst="flowChartMagneticDisk">
            <a:avLst/>
          </a:prstGeom>
          <a:solidFill>
            <a:srgbClr val="F79646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7" name="CasellaDiTesto 31"/>
          <p:cNvSpPr txBox="1">
            <a:spLocks noChangeArrowheads="1"/>
          </p:cNvSpPr>
          <p:nvPr/>
        </p:nvSpPr>
        <p:spPr bwMode="auto">
          <a:xfrm>
            <a:off x="5436096" y="4607550"/>
            <a:ext cx="11591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100" b="1" kern="0" dirty="0" err="1">
                <a:solidFill>
                  <a:prstClr val="black"/>
                </a:solidFill>
              </a:rPr>
              <a:t>Tax</a:t>
            </a:r>
            <a:r>
              <a:rPr lang="it-IT" altLang="it-IT" sz="1100" b="1" kern="0" dirty="0">
                <a:solidFill>
                  <a:prstClr val="black"/>
                </a:solidFill>
              </a:rPr>
              <a:t> </a:t>
            </a:r>
            <a:r>
              <a:rPr lang="it-IT" altLang="it-IT" sz="1100" b="1" kern="0" dirty="0" err="1">
                <a:solidFill>
                  <a:prstClr val="black"/>
                </a:solidFill>
              </a:rPr>
              <a:t>payers</a:t>
            </a:r>
            <a:endParaRPr lang="it-IT" altLang="it-IT" sz="1100" b="1" kern="0" dirty="0">
              <a:solidFill>
                <a:prstClr val="black"/>
              </a:solidFill>
            </a:endParaRPr>
          </a:p>
        </p:txBody>
      </p:sp>
      <p:sp>
        <p:nvSpPr>
          <p:cNvPr id="48" name="CasellaDiTesto 39"/>
          <p:cNvSpPr txBox="1">
            <a:spLocks noChangeArrowheads="1"/>
          </p:cNvSpPr>
          <p:nvPr/>
        </p:nvSpPr>
        <p:spPr bwMode="auto">
          <a:xfrm>
            <a:off x="4716016" y="3294495"/>
            <a:ext cx="9429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100" b="1" kern="0" dirty="0">
                <a:solidFill>
                  <a:prstClr val="black"/>
                </a:solidFill>
              </a:rPr>
              <a:t>Land </a:t>
            </a:r>
            <a:r>
              <a:rPr lang="it-IT" altLang="it-IT" sz="1100" b="1" kern="0" dirty="0" err="1">
                <a:solidFill>
                  <a:prstClr val="black"/>
                </a:solidFill>
              </a:rPr>
              <a:t>registries</a:t>
            </a:r>
            <a:endParaRPr lang="it-IT" altLang="it-IT" sz="1100" b="1" kern="0" dirty="0">
              <a:solidFill>
                <a:prstClr val="black"/>
              </a:solidFill>
            </a:endParaRPr>
          </a:p>
        </p:txBody>
      </p:sp>
      <p:sp>
        <p:nvSpPr>
          <p:cNvPr id="49" name="Documento multiplo 48"/>
          <p:cNvSpPr/>
          <p:nvPr/>
        </p:nvSpPr>
        <p:spPr>
          <a:xfrm>
            <a:off x="8026144" y="2168205"/>
            <a:ext cx="675015" cy="525833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0" name="Connettore 4 49"/>
          <p:cNvCxnSpPr/>
          <p:nvPr/>
        </p:nvCxnSpPr>
        <p:spPr>
          <a:xfrm rot="5400000">
            <a:off x="5225955" y="2562221"/>
            <a:ext cx="589152" cy="56495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1" name="Documento multiplo 50"/>
          <p:cNvSpPr/>
          <p:nvPr/>
        </p:nvSpPr>
        <p:spPr>
          <a:xfrm>
            <a:off x="5076056" y="2165165"/>
            <a:ext cx="792088" cy="536575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Documento multiplo 51"/>
          <p:cNvSpPr/>
          <p:nvPr/>
        </p:nvSpPr>
        <p:spPr>
          <a:xfrm>
            <a:off x="7239680" y="2168205"/>
            <a:ext cx="644688" cy="530373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6084168" y="2260684"/>
            <a:ext cx="644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800" b="1" dirty="0" err="1">
                <a:solidFill>
                  <a:prstClr val="black"/>
                </a:solidFill>
                <a:latin typeface="Calibri"/>
              </a:rPr>
              <a:t>Surveys</a:t>
            </a:r>
            <a:r>
              <a:rPr lang="it-IT" sz="800" b="1" dirty="0">
                <a:solidFill>
                  <a:prstClr val="black"/>
                </a:solidFill>
                <a:latin typeface="Calibri"/>
              </a:rPr>
              <a:t> &amp; </a:t>
            </a:r>
            <a:r>
              <a:rPr lang="it-IT" sz="800" b="1" dirty="0" err="1">
                <a:solidFill>
                  <a:prstClr val="black"/>
                </a:solidFill>
                <a:latin typeface="Calibri"/>
              </a:rPr>
              <a:t>requests</a:t>
            </a:r>
            <a:endParaRPr lang="it-IT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7239680" y="2318029"/>
            <a:ext cx="6446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800" b="1" dirty="0" smtClean="0">
                <a:solidFill>
                  <a:prstClr val="black"/>
                </a:solidFill>
                <a:latin typeface="Calibri"/>
              </a:rPr>
              <a:t>DOCFA</a:t>
            </a:r>
            <a:endParaRPr lang="it-IT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CasellaDiTesto 31"/>
          <p:cNvSpPr txBox="1">
            <a:spLocks noChangeArrowheads="1"/>
          </p:cNvSpPr>
          <p:nvPr/>
        </p:nvSpPr>
        <p:spPr bwMode="auto">
          <a:xfrm>
            <a:off x="7185062" y="4283292"/>
            <a:ext cx="13293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100" b="1" kern="0" dirty="0" smtClean="0">
                <a:solidFill>
                  <a:prstClr val="black"/>
                </a:solidFill>
              </a:rPr>
              <a:t>NEW </a:t>
            </a:r>
            <a:r>
              <a:rPr lang="it-IT" altLang="it-IT" sz="1100" b="1" kern="0" dirty="0">
                <a:solidFill>
                  <a:prstClr val="black"/>
                </a:solidFill>
              </a:rPr>
              <a:t>Land </a:t>
            </a:r>
            <a:r>
              <a:rPr lang="it-IT" altLang="it-IT" sz="1100" b="1" kern="0" dirty="0" err="1">
                <a:solidFill>
                  <a:prstClr val="black"/>
                </a:solidFill>
              </a:rPr>
              <a:t>Registry</a:t>
            </a:r>
            <a:endParaRPr lang="it-IT" altLang="it-IT" sz="1100" b="1" kern="0" dirty="0">
              <a:solidFill>
                <a:prstClr val="black"/>
              </a:solidFill>
            </a:endParaRPr>
          </a:p>
        </p:txBody>
      </p:sp>
      <p:sp>
        <p:nvSpPr>
          <p:cNvPr id="56" name="Rettangolo arrotondato 55"/>
          <p:cNvSpPr/>
          <p:nvPr/>
        </p:nvSpPr>
        <p:spPr>
          <a:xfrm>
            <a:off x="5316603" y="5354271"/>
            <a:ext cx="3116118" cy="250825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0" dirty="0" err="1">
                <a:solidFill>
                  <a:prstClr val="black"/>
                </a:solidFill>
                <a:latin typeface="Calibri"/>
              </a:rPr>
              <a:t>Integrated</a:t>
            </a:r>
            <a:r>
              <a:rPr lang="it-IT" sz="1200" kern="0" dirty="0">
                <a:solidFill>
                  <a:prstClr val="black"/>
                </a:solidFill>
                <a:latin typeface="Calibri"/>
              </a:rPr>
              <a:t> Real Estate </a:t>
            </a:r>
            <a:r>
              <a:rPr lang="it-IT" sz="1200" kern="0" dirty="0" err="1">
                <a:solidFill>
                  <a:prstClr val="black"/>
                </a:solidFill>
                <a:latin typeface="Calibri"/>
              </a:rPr>
              <a:t>Registry</a:t>
            </a:r>
            <a:endParaRPr lang="it-I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4992570" y="2314406"/>
            <a:ext cx="810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 err="1">
                <a:solidFill>
                  <a:prstClr val="black"/>
                </a:solidFill>
                <a:latin typeface="Calibri"/>
              </a:rPr>
              <a:t>Documents</a:t>
            </a:r>
            <a:r>
              <a:rPr lang="it-IT" sz="800" b="1" dirty="0">
                <a:solidFill>
                  <a:prstClr val="black"/>
                </a:solidFill>
                <a:latin typeface="Calibri"/>
              </a:rPr>
              <a:t> 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 err="1">
                <a:solidFill>
                  <a:prstClr val="black"/>
                </a:solidFill>
                <a:latin typeface="Calibri"/>
              </a:rPr>
              <a:t>deeds</a:t>
            </a:r>
            <a:endParaRPr lang="it-IT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8035214" y="2325669"/>
            <a:ext cx="6446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800" b="1" dirty="0" smtClean="0">
                <a:solidFill>
                  <a:prstClr val="black"/>
                </a:solidFill>
                <a:latin typeface="Calibri"/>
              </a:rPr>
              <a:t>PREGEO</a:t>
            </a:r>
            <a:endParaRPr lang="it-IT" sz="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9" name="Connettore 4 58"/>
          <p:cNvCxnSpPr>
            <a:stCxn id="52" idx="2"/>
          </p:cNvCxnSpPr>
          <p:nvPr/>
        </p:nvCxnSpPr>
        <p:spPr>
          <a:xfrm rot="16200000" flipH="1">
            <a:off x="6726295" y="3469391"/>
            <a:ext cx="1581798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0" name="Connettore 2 44"/>
          <p:cNvCxnSpPr>
            <a:stCxn id="47" idx="3"/>
          </p:cNvCxnSpPr>
          <p:nvPr/>
        </p:nvCxnSpPr>
        <p:spPr>
          <a:xfrm>
            <a:off x="6595238" y="4738355"/>
            <a:ext cx="522880" cy="8463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oval" w="med" len="med"/>
            <a:tailEnd type="oval" w="med" len="med"/>
          </a:ln>
          <a:effectLst/>
        </p:spPr>
      </p:cxnSp>
      <p:cxnSp>
        <p:nvCxnSpPr>
          <p:cNvPr id="61" name="Connettore 4 60"/>
          <p:cNvCxnSpPr/>
          <p:nvPr/>
        </p:nvCxnSpPr>
        <p:spPr>
          <a:xfrm rot="5400000">
            <a:off x="5514087" y="3474183"/>
            <a:ext cx="1572214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2" name="Connettore 4 61"/>
          <p:cNvCxnSpPr/>
          <p:nvPr/>
        </p:nvCxnSpPr>
        <p:spPr>
          <a:xfrm rot="5400000">
            <a:off x="7444681" y="3493767"/>
            <a:ext cx="1599458" cy="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3" name="Connettore 2 62"/>
          <p:cNvCxnSpPr/>
          <p:nvPr/>
        </p:nvCxnSpPr>
        <p:spPr>
          <a:xfrm flipH="1">
            <a:off x="5803007" y="2599238"/>
            <a:ext cx="1" cy="168405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48" name="Rettangolo arrotondato 247"/>
          <p:cNvSpPr/>
          <p:nvPr/>
        </p:nvSpPr>
        <p:spPr>
          <a:xfrm>
            <a:off x="1232234" y="4145701"/>
            <a:ext cx="3303965" cy="1735372"/>
          </a:xfrm>
          <a:prstGeom prst="roundRect">
            <a:avLst>
              <a:gd name="adj" fmla="val 7368"/>
            </a:avLst>
          </a:prstGeom>
          <a:solidFill>
            <a:srgbClr val="9BBB59">
              <a:lumMod val="20000"/>
              <a:lumOff val="80000"/>
            </a:srgbClr>
          </a:solidFill>
          <a:ln w="12700" cap="flat" cmpd="sng" algn="ctr">
            <a:solidFill>
              <a:srgbClr val="9BBB59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ettangolo arrotondato 248"/>
          <p:cNvSpPr/>
          <p:nvPr/>
        </p:nvSpPr>
        <p:spPr>
          <a:xfrm>
            <a:off x="1797209" y="2828792"/>
            <a:ext cx="2663919" cy="1041400"/>
          </a:xfrm>
          <a:prstGeom prst="roundRect">
            <a:avLst>
              <a:gd name="adj" fmla="val 3949"/>
            </a:avLst>
          </a:prstGeom>
          <a:solidFill>
            <a:srgbClr val="4F81BD">
              <a:lumMod val="40000"/>
              <a:lumOff val="60000"/>
              <a:alpha val="31000"/>
            </a:srgbClr>
          </a:solidFill>
          <a:ln w="6350" cap="flat" cmpd="sng" algn="ctr">
            <a:solidFill>
              <a:srgbClr val="1F497D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ettangolo arrotondato 249"/>
          <p:cNvSpPr/>
          <p:nvPr/>
        </p:nvSpPr>
        <p:spPr>
          <a:xfrm>
            <a:off x="1644809" y="2676392"/>
            <a:ext cx="2711167" cy="1041400"/>
          </a:xfrm>
          <a:prstGeom prst="roundRect">
            <a:avLst>
              <a:gd name="adj" fmla="val 3949"/>
            </a:avLst>
          </a:prstGeom>
          <a:solidFill>
            <a:srgbClr val="4F81BD">
              <a:lumMod val="40000"/>
              <a:lumOff val="60000"/>
              <a:alpha val="31000"/>
            </a:srgbClr>
          </a:solidFill>
          <a:ln w="6350" cap="flat" cmpd="sng" algn="ctr">
            <a:solidFill>
              <a:srgbClr val="1F497D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ettangolo arrotondato 250"/>
          <p:cNvSpPr/>
          <p:nvPr/>
        </p:nvSpPr>
        <p:spPr>
          <a:xfrm>
            <a:off x="1492409" y="2523992"/>
            <a:ext cx="2719551" cy="1041400"/>
          </a:xfrm>
          <a:prstGeom prst="roundRect">
            <a:avLst>
              <a:gd name="adj" fmla="val 3949"/>
            </a:avLst>
          </a:prstGeom>
          <a:solidFill>
            <a:srgbClr val="4F81BD">
              <a:lumMod val="40000"/>
              <a:lumOff val="60000"/>
              <a:alpha val="31000"/>
            </a:srgbClr>
          </a:solidFill>
          <a:ln w="6350" cap="flat" cmpd="sng" algn="ctr">
            <a:solidFill>
              <a:srgbClr val="1F497D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ttangolo arrotondato 251"/>
          <p:cNvSpPr/>
          <p:nvPr/>
        </p:nvSpPr>
        <p:spPr>
          <a:xfrm>
            <a:off x="1403647" y="2371592"/>
            <a:ext cx="2695031" cy="1041400"/>
          </a:xfrm>
          <a:prstGeom prst="roundRect">
            <a:avLst>
              <a:gd name="adj" fmla="val 3949"/>
            </a:avLst>
          </a:prstGeom>
          <a:solidFill>
            <a:srgbClr val="4F81BD">
              <a:lumMod val="40000"/>
              <a:lumOff val="60000"/>
            </a:srgbClr>
          </a:solidFill>
          <a:ln w="6350" cap="flat" cmpd="sng" algn="ctr">
            <a:solidFill>
              <a:srgbClr val="1F497D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Disco magnetico 252"/>
          <p:cNvSpPr>
            <a:spLocks noChangeArrowheads="1"/>
          </p:cNvSpPr>
          <p:nvPr/>
        </p:nvSpPr>
        <p:spPr bwMode="auto">
          <a:xfrm>
            <a:off x="1383874" y="4311927"/>
            <a:ext cx="1127072" cy="847832"/>
          </a:xfrm>
          <a:prstGeom prst="flowChartMagneticDisk">
            <a:avLst/>
          </a:prstGeom>
          <a:solidFill>
            <a:srgbClr val="CCFF99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4" name="Disco magnetico 253"/>
          <p:cNvSpPr>
            <a:spLocks noChangeArrowheads="1"/>
          </p:cNvSpPr>
          <p:nvPr/>
        </p:nvSpPr>
        <p:spPr bwMode="auto">
          <a:xfrm>
            <a:off x="329418" y="2433200"/>
            <a:ext cx="755691" cy="659371"/>
          </a:xfrm>
          <a:prstGeom prst="flowChartMagneticDisk">
            <a:avLst/>
          </a:prstGeom>
          <a:solidFill>
            <a:srgbClr val="F79646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5" name="CasellaDiTesto 31"/>
          <p:cNvSpPr txBox="1">
            <a:spLocks noChangeArrowheads="1"/>
          </p:cNvSpPr>
          <p:nvPr/>
        </p:nvSpPr>
        <p:spPr bwMode="auto">
          <a:xfrm>
            <a:off x="1331640" y="4653136"/>
            <a:ext cx="11591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Tax</a:t>
            </a:r>
            <a:r>
              <a:rPr kumimoji="0" lang="it-IT" alt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it-IT" altLang="it-IT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payers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6" name="Rettangolo arrotondato 255"/>
          <p:cNvSpPr/>
          <p:nvPr/>
        </p:nvSpPr>
        <p:spPr>
          <a:xfrm>
            <a:off x="1301739" y="5502152"/>
            <a:ext cx="3116118" cy="250825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Real Estate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Registry</a:t>
            </a: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CasellaDiTesto 39"/>
          <p:cNvSpPr txBox="1">
            <a:spLocks noChangeArrowheads="1"/>
          </p:cNvSpPr>
          <p:nvPr/>
        </p:nvSpPr>
        <p:spPr bwMode="auto">
          <a:xfrm>
            <a:off x="244649" y="2594308"/>
            <a:ext cx="942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Land </a:t>
            </a:r>
            <a:r>
              <a:rPr kumimoji="0" lang="it-IT" altLang="it-IT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registries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8" name="Documento multiplo 257"/>
          <p:cNvSpPr/>
          <p:nvPr/>
        </p:nvSpPr>
        <p:spPr>
          <a:xfrm>
            <a:off x="2352152" y="1563051"/>
            <a:ext cx="675015" cy="525833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9" name="Connettore 4 258"/>
          <p:cNvCxnSpPr>
            <a:stCxn id="264" idx="2"/>
            <a:endCxn id="254" idx="1"/>
          </p:cNvCxnSpPr>
          <p:nvPr/>
        </p:nvCxnSpPr>
        <p:spPr>
          <a:xfrm rot="5400000">
            <a:off x="558429" y="2227969"/>
            <a:ext cx="354067" cy="5639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60" name="Disco magnetico 259"/>
          <p:cNvSpPr>
            <a:spLocks noChangeArrowheads="1"/>
          </p:cNvSpPr>
          <p:nvPr/>
        </p:nvSpPr>
        <p:spPr bwMode="auto">
          <a:xfrm>
            <a:off x="1525084" y="2505915"/>
            <a:ext cx="671639" cy="691177"/>
          </a:xfrm>
          <a:prstGeom prst="flowChartMagneticDisk">
            <a:avLst/>
          </a:prstGeom>
          <a:solidFill>
            <a:srgbClr val="F79646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1" name="Disco magnetico 260"/>
          <p:cNvSpPr>
            <a:spLocks noChangeArrowheads="1"/>
          </p:cNvSpPr>
          <p:nvPr/>
        </p:nvSpPr>
        <p:spPr bwMode="auto">
          <a:xfrm>
            <a:off x="3171325" y="2496697"/>
            <a:ext cx="732071" cy="691177"/>
          </a:xfrm>
          <a:prstGeom prst="flowChartMagneticDisk">
            <a:avLst/>
          </a:prstGeom>
          <a:solidFill>
            <a:srgbClr val="F79646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2" name="CasellaDiTesto 31"/>
          <p:cNvSpPr txBox="1">
            <a:spLocks noChangeArrowheads="1"/>
          </p:cNvSpPr>
          <p:nvPr/>
        </p:nvSpPr>
        <p:spPr bwMode="auto">
          <a:xfrm>
            <a:off x="1492868" y="2782256"/>
            <a:ext cx="7706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Census</a:t>
            </a:r>
            <a:r>
              <a:rPr kumimoji="0" lang="it-IT" alt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data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63" name="CasellaDiTesto 31"/>
          <p:cNvSpPr txBox="1">
            <a:spLocks noChangeArrowheads="1"/>
          </p:cNvSpPr>
          <p:nvPr/>
        </p:nvSpPr>
        <p:spPr bwMode="auto">
          <a:xfrm>
            <a:off x="3059832" y="2723550"/>
            <a:ext cx="954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Cartographic</a:t>
            </a:r>
            <a:r>
              <a:rPr kumimoji="0" lang="it-IT" altLang="it-IT" sz="1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data</a:t>
            </a: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64" name="Documento multiplo 263"/>
          <p:cNvSpPr/>
          <p:nvPr/>
        </p:nvSpPr>
        <p:spPr>
          <a:xfrm>
            <a:off x="422694" y="1562878"/>
            <a:ext cx="792088" cy="536575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Documento multiplo 264"/>
          <p:cNvSpPr/>
          <p:nvPr/>
        </p:nvSpPr>
        <p:spPr>
          <a:xfrm>
            <a:off x="1438628" y="1556792"/>
            <a:ext cx="644688" cy="530373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Disco magnetico 265"/>
          <p:cNvSpPr>
            <a:spLocks noChangeArrowheads="1"/>
          </p:cNvSpPr>
          <p:nvPr/>
        </p:nvSpPr>
        <p:spPr bwMode="auto">
          <a:xfrm>
            <a:off x="2455463" y="2424689"/>
            <a:ext cx="471646" cy="384964"/>
          </a:xfrm>
          <a:prstGeom prst="flowChartMagneticDisk">
            <a:avLst/>
          </a:prstGeom>
          <a:solidFill>
            <a:srgbClr val="F79646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67" name="Connettore 4 266"/>
          <p:cNvCxnSpPr>
            <a:stCxn id="258" idx="2"/>
            <a:endCxn id="260" idx="1"/>
          </p:cNvCxnSpPr>
          <p:nvPr/>
        </p:nvCxnSpPr>
        <p:spPr>
          <a:xfrm rot="5400000">
            <a:off x="2033341" y="1896535"/>
            <a:ext cx="436944" cy="78181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68" name="Connettore 4 267"/>
          <p:cNvCxnSpPr>
            <a:stCxn id="265" idx="2"/>
            <a:endCxn id="260" idx="1"/>
          </p:cNvCxnSpPr>
          <p:nvPr/>
        </p:nvCxnSpPr>
        <p:spPr>
          <a:xfrm rot="16200000" flipH="1">
            <a:off x="1569106" y="2214116"/>
            <a:ext cx="438835" cy="14476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69" name="CasellaDiTesto 31"/>
          <p:cNvSpPr txBox="1">
            <a:spLocks noChangeArrowheads="1"/>
          </p:cNvSpPr>
          <p:nvPr/>
        </p:nvSpPr>
        <p:spPr bwMode="auto">
          <a:xfrm>
            <a:off x="2296398" y="2784729"/>
            <a:ext cx="82282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Building</a:t>
            </a:r>
            <a:r>
              <a:rPr kumimoji="0" lang="it-IT" altLang="it-IT" sz="9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it-IT" altLang="it-IT" sz="9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archive</a:t>
            </a:r>
            <a:endParaRPr kumimoji="0" lang="it-IT" altLang="it-IT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it-IT" altLang="it-IT" sz="9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static</a:t>
            </a:r>
            <a:r>
              <a:rPr kumimoji="0" lang="it-IT" altLang="it-IT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endParaRPr kumimoji="0" lang="it-IT" altLang="it-IT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0" name="CasellaDiTesto 20"/>
          <p:cNvSpPr txBox="1">
            <a:spLocks noChangeArrowheads="1"/>
          </p:cNvSpPr>
          <p:nvPr/>
        </p:nvSpPr>
        <p:spPr bwMode="auto">
          <a:xfrm>
            <a:off x="2123728" y="3218985"/>
            <a:ext cx="11096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Province 1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1" name="CasellaDiTesto 20"/>
          <p:cNvSpPr txBox="1">
            <a:spLocks noChangeArrowheads="1"/>
          </p:cNvSpPr>
          <p:nvPr/>
        </p:nvSpPr>
        <p:spPr bwMode="auto">
          <a:xfrm>
            <a:off x="2276128" y="3371385"/>
            <a:ext cx="11096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Province 2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2" name="CasellaDiTesto 20"/>
          <p:cNvSpPr txBox="1">
            <a:spLocks noChangeArrowheads="1"/>
          </p:cNvSpPr>
          <p:nvPr/>
        </p:nvSpPr>
        <p:spPr bwMode="auto">
          <a:xfrm>
            <a:off x="2428528" y="3523785"/>
            <a:ext cx="11096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Province 3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3" name="CasellaDiTesto 20"/>
          <p:cNvSpPr txBox="1">
            <a:spLocks noChangeArrowheads="1"/>
          </p:cNvSpPr>
          <p:nvPr/>
        </p:nvSpPr>
        <p:spPr bwMode="auto">
          <a:xfrm>
            <a:off x="2580928" y="3676185"/>
            <a:ext cx="11096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Province n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274" name="Connettore 4 273"/>
          <p:cNvCxnSpPr>
            <a:endCxn id="262" idx="1"/>
          </p:cNvCxnSpPr>
          <p:nvPr/>
        </p:nvCxnSpPr>
        <p:spPr>
          <a:xfrm>
            <a:off x="971600" y="2804978"/>
            <a:ext cx="521268" cy="19272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75" name="Rettangolo 274"/>
          <p:cNvSpPr/>
          <p:nvPr/>
        </p:nvSpPr>
        <p:spPr>
          <a:xfrm>
            <a:off x="251520" y="1723444"/>
            <a:ext cx="1067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 err="1" smtClean="0">
                <a:solidFill>
                  <a:prstClr val="black"/>
                </a:solidFill>
                <a:latin typeface="Calibri"/>
              </a:rPr>
              <a:t>Documents</a:t>
            </a:r>
            <a:r>
              <a:rPr lang="it-IT" sz="800" b="1" dirty="0" smtClean="0">
                <a:solidFill>
                  <a:prstClr val="black"/>
                </a:solidFill>
                <a:latin typeface="Calibri"/>
              </a:rPr>
              <a:t> 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 err="1" smtClean="0">
                <a:solidFill>
                  <a:prstClr val="black"/>
                </a:solidFill>
                <a:latin typeface="Calibri"/>
              </a:rPr>
              <a:t>deeds</a:t>
            </a:r>
            <a:endParaRPr lang="it-IT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Rettangolo 275"/>
          <p:cNvSpPr/>
          <p:nvPr/>
        </p:nvSpPr>
        <p:spPr>
          <a:xfrm>
            <a:off x="1403648" y="1658060"/>
            <a:ext cx="644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800" b="1" dirty="0" err="1" smtClean="0">
                <a:solidFill>
                  <a:prstClr val="black"/>
                </a:solidFill>
                <a:latin typeface="Calibri"/>
              </a:rPr>
              <a:t>Surveys</a:t>
            </a:r>
            <a:r>
              <a:rPr lang="it-IT" sz="800" b="1" dirty="0" smtClean="0">
                <a:solidFill>
                  <a:prstClr val="black"/>
                </a:solidFill>
                <a:latin typeface="Calibri"/>
              </a:rPr>
              <a:t> &amp; </a:t>
            </a:r>
            <a:r>
              <a:rPr lang="it-IT" sz="800" b="1" dirty="0" err="1" smtClean="0">
                <a:solidFill>
                  <a:prstClr val="black"/>
                </a:solidFill>
                <a:latin typeface="Calibri"/>
              </a:rPr>
              <a:t>requests</a:t>
            </a:r>
            <a:endParaRPr lang="it-IT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Rettangolo 276"/>
          <p:cNvSpPr/>
          <p:nvPr/>
        </p:nvSpPr>
        <p:spPr>
          <a:xfrm>
            <a:off x="2359126" y="1741620"/>
            <a:ext cx="6446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800" b="1" dirty="0" smtClean="0">
                <a:solidFill>
                  <a:prstClr val="black"/>
                </a:solidFill>
                <a:latin typeface="Calibri"/>
              </a:rPr>
              <a:t>DOCFA</a:t>
            </a:r>
            <a:endParaRPr lang="it-IT" sz="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Documento multiplo 277"/>
          <p:cNvSpPr/>
          <p:nvPr/>
        </p:nvSpPr>
        <p:spPr>
          <a:xfrm>
            <a:off x="3321709" y="1579398"/>
            <a:ext cx="665379" cy="536575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ettangolo 278"/>
          <p:cNvSpPr/>
          <p:nvPr/>
        </p:nvSpPr>
        <p:spPr>
          <a:xfrm>
            <a:off x="3335340" y="1774775"/>
            <a:ext cx="6446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800" b="1" dirty="0" smtClean="0">
                <a:solidFill>
                  <a:prstClr val="black"/>
                </a:solidFill>
                <a:latin typeface="Calibri"/>
              </a:rPr>
              <a:t>PREGEO</a:t>
            </a:r>
            <a:endParaRPr lang="it-IT" sz="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0" name="Connettore 4 279"/>
          <p:cNvCxnSpPr>
            <a:endCxn id="261" idx="1"/>
          </p:cNvCxnSpPr>
          <p:nvPr/>
        </p:nvCxnSpPr>
        <p:spPr>
          <a:xfrm rot="16200000" flipH="1">
            <a:off x="3282813" y="2242149"/>
            <a:ext cx="435848" cy="7324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81" name="Rettangolo 280"/>
          <p:cNvSpPr/>
          <p:nvPr/>
        </p:nvSpPr>
        <p:spPr>
          <a:xfrm>
            <a:off x="575597" y="3098854"/>
            <a:ext cx="900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800" b="1" dirty="0" err="1">
                <a:solidFill>
                  <a:prstClr val="black"/>
                </a:solidFill>
                <a:latin typeface="Calibri"/>
              </a:rPr>
              <a:t>Automatic</a:t>
            </a:r>
            <a:r>
              <a:rPr lang="it-IT" sz="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800" b="1" dirty="0" err="1">
                <a:solidFill>
                  <a:prstClr val="black"/>
                </a:solidFill>
                <a:latin typeface="Calibri"/>
              </a:rPr>
              <a:t>Cadastral</a:t>
            </a:r>
            <a:r>
              <a:rPr lang="it-IT" sz="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800" b="1" dirty="0" err="1">
                <a:solidFill>
                  <a:prstClr val="black"/>
                </a:solidFill>
                <a:latin typeface="Calibri"/>
              </a:rPr>
              <a:t>Survey</a:t>
            </a:r>
            <a:r>
              <a:rPr lang="it-IT" sz="800" b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82" name="Disco magnetico 281"/>
          <p:cNvSpPr>
            <a:spLocks noChangeArrowheads="1"/>
          </p:cNvSpPr>
          <p:nvPr/>
        </p:nvSpPr>
        <p:spPr bwMode="auto">
          <a:xfrm>
            <a:off x="2987824" y="4368906"/>
            <a:ext cx="1178439" cy="790854"/>
          </a:xfrm>
          <a:prstGeom prst="flowChartMagneticDisk">
            <a:avLst/>
          </a:prstGeom>
          <a:solidFill>
            <a:srgbClr val="F79646"/>
          </a:solidFill>
          <a:ln w="12700" algn="ctr">
            <a:solidFill>
              <a:sysClr val="windowText" lastClr="000000">
                <a:lumMod val="75000"/>
                <a:lumOff val="25000"/>
              </a:sys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 Light"/>
              <a:buAutoNum type="arabicPeriod"/>
              <a:tabLst/>
              <a:defRPr/>
            </a:pPr>
            <a:endParaRPr kumimoji="0" lang="it-IT" sz="1000" b="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3" name="CasellaDiTesto 31"/>
          <p:cNvSpPr txBox="1">
            <a:spLocks noChangeArrowheads="1"/>
          </p:cNvSpPr>
          <p:nvPr/>
        </p:nvSpPr>
        <p:spPr bwMode="auto">
          <a:xfrm>
            <a:off x="2987824" y="4653136"/>
            <a:ext cx="1159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CURRENT</a:t>
            </a:r>
            <a:r>
              <a:rPr kumimoji="0" lang="it-IT" altLang="it-IT" sz="11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Land </a:t>
            </a:r>
            <a:r>
              <a:rPr kumimoji="0" lang="it-IT" altLang="it-IT" sz="11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Registry</a:t>
            </a:r>
            <a:endParaRPr kumimoji="0" lang="it-IT" altLang="it-IT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284" name="Connettore 2 283"/>
          <p:cNvCxnSpPr/>
          <p:nvPr/>
        </p:nvCxnSpPr>
        <p:spPr>
          <a:xfrm>
            <a:off x="1675265" y="3426342"/>
            <a:ext cx="0" cy="89681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5" name="Connettore 2 284"/>
          <p:cNvCxnSpPr/>
          <p:nvPr/>
        </p:nvCxnSpPr>
        <p:spPr>
          <a:xfrm>
            <a:off x="1771033" y="3565392"/>
            <a:ext cx="1" cy="74653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6" name="Connettore 2 285"/>
          <p:cNvCxnSpPr/>
          <p:nvPr/>
        </p:nvCxnSpPr>
        <p:spPr>
          <a:xfrm flipH="1">
            <a:off x="1892504" y="3735796"/>
            <a:ext cx="2773" cy="57613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7" name="Connettore 2 286"/>
          <p:cNvCxnSpPr/>
          <p:nvPr/>
        </p:nvCxnSpPr>
        <p:spPr>
          <a:xfrm>
            <a:off x="2010958" y="3847194"/>
            <a:ext cx="1" cy="47595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8" name="Connettore 2 287"/>
          <p:cNvCxnSpPr/>
          <p:nvPr/>
        </p:nvCxnSpPr>
        <p:spPr>
          <a:xfrm>
            <a:off x="3491880" y="3402604"/>
            <a:ext cx="0" cy="99656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89" name="Connettore 2 288"/>
          <p:cNvCxnSpPr/>
          <p:nvPr/>
        </p:nvCxnSpPr>
        <p:spPr>
          <a:xfrm>
            <a:off x="3604215" y="3543819"/>
            <a:ext cx="0" cy="8453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90" name="Connettore 2 289"/>
          <p:cNvCxnSpPr/>
          <p:nvPr/>
        </p:nvCxnSpPr>
        <p:spPr>
          <a:xfrm>
            <a:off x="3685842" y="3707404"/>
            <a:ext cx="1" cy="692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91" name="Connettore 2 290"/>
          <p:cNvCxnSpPr/>
          <p:nvPr/>
        </p:nvCxnSpPr>
        <p:spPr>
          <a:xfrm>
            <a:off x="3796326" y="3855066"/>
            <a:ext cx="1" cy="54526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92" name="Connettore 4 291"/>
          <p:cNvCxnSpPr>
            <a:stCxn id="260" idx="4"/>
            <a:endCxn id="266" idx="2"/>
          </p:cNvCxnSpPr>
          <p:nvPr/>
        </p:nvCxnSpPr>
        <p:spPr>
          <a:xfrm flipV="1">
            <a:off x="2196723" y="2617171"/>
            <a:ext cx="258740" cy="23433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7" name="Connettore 2 106"/>
          <p:cNvCxnSpPr/>
          <p:nvPr/>
        </p:nvCxnSpPr>
        <p:spPr>
          <a:xfrm>
            <a:off x="4225936" y="3288785"/>
            <a:ext cx="49008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698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flipV="1">
            <a:off x="4219275" y="2348880"/>
            <a:ext cx="0" cy="1440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V="1">
            <a:off x="8619078" y="2348880"/>
            <a:ext cx="0" cy="1437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5231680" y="2492896"/>
            <a:ext cx="0" cy="1288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2 84"/>
          <p:cNvCxnSpPr/>
          <p:nvPr/>
        </p:nvCxnSpPr>
        <p:spPr>
          <a:xfrm flipV="1">
            <a:off x="7873371" y="3799612"/>
            <a:ext cx="0" cy="11415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 flipV="1">
            <a:off x="6600959" y="3799612"/>
            <a:ext cx="0" cy="11415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/>
          <p:cNvCxnSpPr/>
          <p:nvPr/>
        </p:nvCxnSpPr>
        <p:spPr>
          <a:xfrm flipV="1">
            <a:off x="5270135" y="3799612"/>
            <a:ext cx="0" cy="11415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/>
          <p:cNvCxnSpPr/>
          <p:nvPr/>
        </p:nvCxnSpPr>
        <p:spPr>
          <a:xfrm flipV="1">
            <a:off x="2826679" y="3799612"/>
            <a:ext cx="0" cy="11415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ttangolo arrotondato 55"/>
          <p:cNvSpPr/>
          <p:nvPr/>
        </p:nvSpPr>
        <p:spPr>
          <a:xfrm>
            <a:off x="5076057" y="4113144"/>
            <a:ext cx="3302236" cy="6108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arrotondato 54"/>
          <p:cNvSpPr/>
          <p:nvPr/>
        </p:nvSpPr>
        <p:spPr>
          <a:xfrm>
            <a:off x="3864710" y="2901130"/>
            <a:ext cx="1140441" cy="6108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arrotondato 59"/>
          <p:cNvSpPr/>
          <p:nvPr/>
        </p:nvSpPr>
        <p:spPr>
          <a:xfrm>
            <a:off x="575325" y="4146838"/>
            <a:ext cx="920651" cy="4378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arrotondato 42"/>
          <p:cNvSpPr/>
          <p:nvPr/>
        </p:nvSpPr>
        <p:spPr>
          <a:xfrm>
            <a:off x="2209648" y="4113144"/>
            <a:ext cx="1283390" cy="61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829651" y="2889008"/>
            <a:ext cx="1140441" cy="6108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29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CEEFED-B236-497C-88A4-B1E614BAF88C}" type="slidenum">
              <a:rPr lang="it-IT" sz="900">
                <a:cs typeface="Arial" charset="0"/>
              </a:rPr>
              <a:pPr algn="r"/>
              <a:t>2</a:t>
            </a:fld>
            <a:endParaRPr lang="it-IT" sz="900">
              <a:cs typeface="Arial" charset="0"/>
            </a:endParaRPr>
          </a:p>
        </p:txBody>
      </p:sp>
      <p:sp>
        <p:nvSpPr>
          <p:cNvPr id="22530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it-IT" b="1" dirty="0" smtClean="0">
              <a:cs typeface="Arial" charset="0"/>
            </a:endParaRPr>
          </a:p>
          <a:p>
            <a:pPr eaLnBrk="0" hangingPunct="0"/>
            <a:r>
              <a:rPr lang="it-IT" b="1" dirty="0" smtClean="0">
                <a:cs typeface="Arial" charset="0"/>
              </a:rPr>
              <a:t>Sogei S.p.A.</a:t>
            </a:r>
            <a:endParaRPr lang="it-IT" sz="2000" b="1" dirty="0" smtClean="0">
              <a:cs typeface="Arial" charset="0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442913" y="980728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EAB90B"/>
              </a:buClr>
              <a:buSzPct val="75000"/>
            </a:pPr>
            <a:r>
              <a:rPr lang="en-US" altLang="it-IT" sz="1400" dirty="0">
                <a:solidFill>
                  <a:srgbClr val="1C1C1C"/>
                </a:solidFill>
                <a:cs typeface="Arial" charset="0"/>
              </a:rPr>
              <a:t>With more than 35 years of experience in the ICT sector of the Ministry of Economy and Finance (MEF), </a:t>
            </a:r>
            <a:r>
              <a:rPr lang="en-US" altLang="it-IT" sz="1400" dirty="0" err="1">
                <a:solidFill>
                  <a:srgbClr val="1C1C1C"/>
                </a:solidFill>
                <a:cs typeface="Arial" charset="0"/>
              </a:rPr>
              <a:t>Sogei</a:t>
            </a:r>
            <a:r>
              <a:rPr lang="en-US" altLang="it-IT" sz="1400" dirty="0">
                <a:solidFill>
                  <a:srgbClr val="1C1C1C"/>
                </a:solidFill>
                <a:cs typeface="Arial" charset="0"/>
              </a:rPr>
              <a:t> has designed and implemented the Tax Registry and helped automate the Tax Administration’s core services. Since July 2013, with the incorporation of the IT department of CONSIP </a:t>
            </a:r>
            <a:r>
              <a:rPr lang="en-US" altLang="it-IT" sz="1400" dirty="0" err="1">
                <a:solidFill>
                  <a:srgbClr val="1C1C1C"/>
                </a:solidFill>
                <a:cs typeface="Arial" charset="0"/>
              </a:rPr>
              <a:t>SpA</a:t>
            </a:r>
            <a:r>
              <a:rPr lang="en-US" altLang="it-IT" sz="1400" dirty="0">
                <a:solidFill>
                  <a:srgbClr val="1C1C1C"/>
                </a:solidFill>
                <a:cs typeface="Arial" charset="0"/>
              </a:rPr>
              <a:t> (the Procurement Company of the PA) , </a:t>
            </a:r>
            <a:r>
              <a:rPr lang="en-US" altLang="it-IT" sz="1400" dirty="0" err="1">
                <a:solidFill>
                  <a:srgbClr val="1C1C1C"/>
                </a:solidFill>
                <a:cs typeface="Arial" charset="0"/>
              </a:rPr>
              <a:t>Sogei</a:t>
            </a:r>
            <a:r>
              <a:rPr lang="en-US" altLang="it-IT" sz="1400" dirty="0">
                <a:solidFill>
                  <a:srgbClr val="1C1C1C"/>
                </a:solidFill>
                <a:cs typeface="Arial" charset="0"/>
              </a:rPr>
              <a:t> has become "The  Technological Partner" of  </a:t>
            </a:r>
            <a:r>
              <a:rPr lang="en-US" altLang="it-IT" sz="1400" dirty="0" smtClean="0">
                <a:solidFill>
                  <a:srgbClr val="1C1C1C"/>
                </a:solidFill>
                <a:cs typeface="Arial" charset="0"/>
              </a:rPr>
              <a:t>MEF</a:t>
            </a:r>
            <a:endParaRPr lang="en-US" altLang="it-IT" sz="1400" dirty="0">
              <a:solidFill>
                <a:srgbClr val="1C1C1C"/>
              </a:solidFill>
              <a:cs typeface="Arial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1763688" y="3789044"/>
            <a:ext cx="6961247" cy="12566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15510" y="3801610"/>
            <a:ext cx="114817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1036451" y="3501008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34064" y="3794278"/>
            <a:ext cx="119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F8B09"/>
                </a:solidFill>
              </a:rPr>
              <a:t>1976</a:t>
            </a:r>
            <a:endParaRPr lang="it-IT" sz="1400" b="1" dirty="0">
              <a:solidFill>
                <a:srgbClr val="AF8B09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5510" y="2996952"/>
            <a:ext cx="156872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The </a:t>
            </a:r>
            <a:r>
              <a:rPr lang="it-IT" sz="1050" b="1" dirty="0" err="1"/>
              <a:t>Tax</a:t>
            </a:r>
            <a:r>
              <a:rPr lang="it-IT" sz="1050" b="1" dirty="0"/>
              <a:t> </a:t>
            </a:r>
            <a:r>
              <a:rPr lang="it-IT" sz="1050" b="1" dirty="0" err="1"/>
              <a:t>Registry</a:t>
            </a:r>
            <a:r>
              <a:rPr lang="it-IT" sz="1050" b="1" dirty="0"/>
              <a:t> </a:t>
            </a:r>
            <a:r>
              <a:rPr lang="it-IT" sz="1050" b="1" dirty="0" err="1"/>
              <a:t>automation</a:t>
            </a:r>
            <a:r>
              <a:rPr lang="it-IT" sz="1050" b="1" dirty="0"/>
              <a:t> </a:t>
            </a: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755185" y="3501008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2394631" y="3799390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330735" y="3799390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4065049" y="3506290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154593" y="3794278"/>
            <a:ext cx="119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F8B09"/>
                </a:solidFill>
              </a:rPr>
              <a:t>1981</a:t>
            </a:r>
            <a:endParaRPr lang="it-IT" sz="1400" b="1" dirty="0">
              <a:solidFill>
                <a:srgbClr val="AF8B09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802216" y="3501008"/>
            <a:ext cx="119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F8B09"/>
                </a:solidFill>
              </a:rPr>
              <a:t>1982</a:t>
            </a:r>
            <a:endParaRPr lang="it-IT" sz="1400" b="1" dirty="0">
              <a:solidFill>
                <a:srgbClr val="AF8B09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082465" y="4126118"/>
            <a:ext cx="153775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Financial Administration </a:t>
            </a:r>
            <a:r>
              <a:rPr lang="it-IT" sz="1050" b="1" dirty="0" err="1"/>
              <a:t>modernization</a:t>
            </a:r>
            <a:endParaRPr lang="it-IT" sz="105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734342" y="3501008"/>
            <a:ext cx="119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F8B09"/>
                </a:solidFill>
              </a:rPr>
              <a:t>1991</a:t>
            </a:r>
            <a:endParaRPr lang="it-IT" sz="1400" b="1" dirty="0">
              <a:solidFill>
                <a:srgbClr val="AF8B09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474751" y="3794278"/>
            <a:ext cx="119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F8B09"/>
                </a:solidFill>
              </a:rPr>
              <a:t>1992</a:t>
            </a:r>
            <a:endParaRPr lang="it-IT" sz="1400" b="1" dirty="0">
              <a:solidFill>
                <a:srgbClr val="AF8B09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4195280" y="3794278"/>
            <a:ext cx="119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F8B09"/>
                </a:solidFill>
              </a:rPr>
              <a:t>2001</a:t>
            </a:r>
            <a:endParaRPr lang="it-IT" sz="1400" b="1" dirty="0">
              <a:solidFill>
                <a:srgbClr val="AF8B09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897032" y="2837214"/>
            <a:ext cx="10757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b="1" dirty="0" smtClean="0"/>
              <a:t>WEB technology for </a:t>
            </a:r>
            <a:r>
              <a:rPr lang="en-US" sz="1050" b="1" dirty="0"/>
              <a:t>the community</a:t>
            </a:r>
          </a:p>
        </p:txBody>
      </p:sp>
      <p:cxnSp>
        <p:nvCxnSpPr>
          <p:cNvPr id="33" name="Connettore 2 32"/>
          <p:cNvCxnSpPr/>
          <p:nvPr/>
        </p:nvCxnSpPr>
        <p:spPr>
          <a:xfrm flipV="1">
            <a:off x="4785129" y="3506290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5163966" y="3799390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8172400" y="3799390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4572000" y="3501008"/>
            <a:ext cx="119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F8B09"/>
                </a:solidFill>
              </a:rPr>
              <a:t>2002</a:t>
            </a:r>
            <a:endParaRPr lang="it-IT" sz="1400" b="1" dirty="0">
              <a:solidFill>
                <a:srgbClr val="AF8B09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360666" y="4291601"/>
            <a:ext cx="281173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The e-</a:t>
            </a:r>
            <a:r>
              <a:rPr lang="it-IT" sz="1050" b="1" dirty="0" err="1"/>
              <a:t>government</a:t>
            </a:r>
            <a:r>
              <a:rPr lang="it-IT" sz="1050" b="1" dirty="0"/>
              <a:t> Era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567076" y="3501008"/>
            <a:ext cx="119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AF8B09"/>
                </a:solidFill>
              </a:rPr>
              <a:t>2013</a:t>
            </a:r>
            <a:endParaRPr lang="it-IT" sz="1400" b="1" dirty="0">
              <a:solidFill>
                <a:srgbClr val="AF8B09"/>
              </a:solidFill>
            </a:endParaRPr>
          </a:p>
        </p:txBody>
      </p:sp>
      <p:cxnSp>
        <p:nvCxnSpPr>
          <p:cNvPr id="47" name="Connettore 2 46"/>
          <p:cNvCxnSpPr/>
          <p:nvPr/>
        </p:nvCxnSpPr>
        <p:spPr>
          <a:xfrm flipV="1">
            <a:off x="8172400" y="3506290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arrotondato 49"/>
          <p:cNvSpPr/>
          <p:nvPr/>
        </p:nvSpPr>
        <p:spPr>
          <a:xfrm>
            <a:off x="7285035" y="2948899"/>
            <a:ext cx="1390653" cy="5539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2 58"/>
          <p:cNvCxnSpPr/>
          <p:nvPr/>
        </p:nvCxnSpPr>
        <p:spPr>
          <a:xfrm>
            <a:off x="1036527" y="3794366"/>
            <a:ext cx="0" cy="288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179512" y="4141408"/>
            <a:ext cx="171227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SOGEI </a:t>
            </a:r>
            <a:r>
              <a:rPr lang="it-IT" sz="1100" b="1" dirty="0" err="1"/>
              <a:t>is</a:t>
            </a:r>
            <a:endParaRPr lang="it-IT" sz="1100" b="1" dirty="0"/>
          </a:p>
          <a:p>
            <a:pPr algn="ctr"/>
            <a:r>
              <a:rPr lang="it-IT" sz="1100" b="1" dirty="0"/>
              <a:t> </a:t>
            </a:r>
            <a:r>
              <a:rPr lang="it-IT" sz="1100" b="1" dirty="0" err="1"/>
              <a:t>established</a:t>
            </a:r>
            <a:endParaRPr lang="it-IT" sz="11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7329436" y="2996952"/>
            <a:ext cx="14190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/>
              <a:t>Incorporation of </a:t>
            </a:r>
            <a:r>
              <a:rPr lang="en-US" sz="1000" b="1" dirty="0" err="1"/>
              <a:t>Consip</a:t>
            </a:r>
            <a:r>
              <a:rPr lang="en-US" sz="1000" b="1" dirty="0"/>
              <a:t> IT Dept.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169212" y="2348880"/>
            <a:ext cx="1080000" cy="3494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stock company </a:t>
            </a:r>
            <a:endParaRPr lang="it-IT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5244311" y="2348880"/>
            <a:ext cx="3374767" cy="3494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it-IT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</a:p>
          <a:p>
            <a:pPr algn="ctr"/>
            <a:r>
              <a:rPr lang="it-IT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 MEF)</a:t>
            </a: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nettore 1 63"/>
          <p:cNvCxnSpPr/>
          <p:nvPr/>
        </p:nvCxnSpPr>
        <p:spPr>
          <a:xfrm flipV="1">
            <a:off x="5231680" y="2348880"/>
            <a:ext cx="0" cy="36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2229657" y="5013176"/>
            <a:ext cx="1190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AF8B09"/>
                </a:solidFill>
              </a:rPr>
              <a:t>1985/1986</a:t>
            </a:r>
            <a:endParaRPr lang="it-IT" sz="1100" b="1" dirty="0">
              <a:solidFill>
                <a:srgbClr val="AF8B09"/>
              </a:solidFill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2186117" y="5429858"/>
            <a:ext cx="123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›"/>
            </a:pPr>
            <a:r>
              <a:rPr lang="it-IT" sz="800" dirty="0"/>
              <a:t>VAX </a:t>
            </a:r>
            <a:r>
              <a:rPr lang="it-IT" sz="800" dirty="0" err="1"/>
              <a:t>architecture</a:t>
            </a:r>
            <a:r>
              <a:rPr lang="it-IT" sz="800" dirty="0"/>
              <a:t> </a:t>
            </a:r>
            <a:r>
              <a:rPr lang="it-IT" sz="800" dirty="0" smtClean="0"/>
              <a:t>System</a:t>
            </a:r>
            <a:endParaRPr lang="it-IT" sz="800" dirty="0"/>
          </a:p>
          <a:p>
            <a:pPr marL="87313" indent="-87313">
              <a:buFont typeface="Arial" panose="020B0604020202020204" pitchFamily="34" charset="0"/>
              <a:buChar char="›"/>
            </a:pPr>
            <a:r>
              <a:rPr lang="it-IT" sz="800" dirty="0" smtClean="0"/>
              <a:t>Distributed </a:t>
            </a:r>
            <a:r>
              <a:rPr lang="it-IT" sz="800" dirty="0" err="1" smtClean="0"/>
              <a:t>system</a:t>
            </a:r>
            <a:endParaRPr lang="it-IT" sz="800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395536" y="5199583"/>
            <a:ext cx="173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Focus </a:t>
            </a:r>
          </a:p>
          <a:p>
            <a:pPr algn="ctr"/>
            <a:r>
              <a:rPr lang="it-IT" sz="1200" b="1" dirty="0" smtClean="0"/>
              <a:t>Land </a:t>
            </a:r>
            <a:r>
              <a:rPr lang="it-IT" sz="1200" b="1" dirty="0" err="1" smtClean="0"/>
              <a:t>division</a:t>
            </a:r>
            <a:endParaRPr lang="it-IT" sz="1200" b="1" dirty="0"/>
          </a:p>
        </p:txBody>
      </p:sp>
      <p:cxnSp>
        <p:nvCxnSpPr>
          <p:cNvPr id="73" name="Connettore 1 72"/>
          <p:cNvCxnSpPr/>
          <p:nvPr/>
        </p:nvCxnSpPr>
        <p:spPr>
          <a:xfrm>
            <a:off x="539750" y="5640104"/>
            <a:ext cx="152201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/>
          <p:cNvSpPr txBox="1"/>
          <p:nvPr/>
        </p:nvSpPr>
        <p:spPr>
          <a:xfrm>
            <a:off x="4670879" y="5013176"/>
            <a:ext cx="1190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AF8B09"/>
                </a:solidFill>
              </a:rPr>
              <a:t>2003/2004</a:t>
            </a:r>
            <a:endParaRPr lang="it-IT" sz="1100" b="1" dirty="0">
              <a:solidFill>
                <a:srgbClr val="AF8B09"/>
              </a:solidFill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4499992" y="5306747"/>
            <a:ext cx="169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›"/>
            </a:pPr>
            <a:r>
              <a:rPr lang="it-IT" sz="800" dirty="0" smtClean="0"/>
              <a:t>From VAX to Windows/Unix</a:t>
            </a:r>
          </a:p>
          <a:p>
            <a:pPr marL="87313" indent="-87313">
              <a:buFont typeface="Arial" panose="020B0604020202020204" pitchFamily="34" charset="0"/>
              <a:buChar char="›"/>
            </a:pPr>
            <a:r>
              <a:rPr lang="it-IT" sz="800" dirty="0" err="1"/>
              <a:t>Division</a:t>
            </a:r>
            <a:r>
              <a:rPr lang="it-IT" sz="800" dirty="0"/>
              <a:t> </a:t>
            </a:r>
            <a:r>
              <a:rPr lang="it-IT" sz="800" dirty="0" err="1"/>
              <a:t>Cadaster</a:t>
            </a:r>
            <a:r>
              <a:rPr lang="it-IT" sz="800" dirty="0"/>
              <a:t> and </a:t>
            </a:r>
            <a:r>
              <a:rPr lang="it-IT" sz="800" dirty="0" err="1"/>
              <a:t>Cartography</a:t>
            </a:r>
            <a:r>
              <a:rPr lang="it-IT" sz="800" dirty="0"/>
              <a:t> System </a:t>
            </a:r>
            <a:endParaRPr lang="it-IT" sz="800" dirty="0" smtClean="0"/>
          </a:p>
          <a:p>
            <a:pPr marL="87313" indent="-87313">
              <a:buFont typeface="Arial" panose="020B0604020202020204" pitchFamily="34" charset="0"/>
              <a:buChar char="›"/>
            </a:pPr>
            <a:r>
              <a:rPr lang="it-IT" sz="800" dirty="0"/>
              <a:t>Distributed </a:t>
            </a:r>
            <a:r>
              <a:rPr lang="it-IT" sz="800" dirty="0" err="1"/>
              <a:t>system</a:t>
            </a:r>
            <a:endParaRPr lang="it-IT" sz="800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6024895" y="5013176"/>
            <a:ext cx="1190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AF8B09"/>
                </a:solidFill>
              </a:rPr>
              <a:t>2007/2008</a:t>
            </a:r>
            <a:endParaRPr lang="it-IT" sz="1100" b="1" dirty="0">
              <a:solidFill>
                <a:srgbClr val="AF8B09"/>
              </a:solidFill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6012160" y="5364505"/>
            <a:ext cx="130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›"/>
            </a:pPr>
            <a:r>
              <a:rPr lang="en-US" sz="800" dirty="0"/>
              <a:t>From distributed </a:t>
            </a:r>
            <a:r>
              <a:rPr lang="en-US" sz="800"/>
              <a:t>to </a:t>
            </a:r>
            <a:r>
              <a:rPr lang="en-US" sz="800" dirty="0" err="1" smtClean="0"/>
              <a:t>centralised</a:t>
            </a:r>
            <a:r>
              <a:rPr lang="en-US" sz="800" dirty="0" smtClean="0"/>
              <a:t> </a:t>
            </a:r>
            <a:r>
              <a:rPr lang="en-US" sz="800" dirty="0"/>
              <a:t>Real Estate  </a:t>
            </a:r>
            <a:r>
              <a:rPr lang="en-US" sz="800" dirty="0" smtClean="0"/>
              <a:t>registry</a:t>
            </a:r>
            <a:endParaRPr lang="it-IT" sz="800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7321422" y="5020216"/>
            <a:ext cx="1190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AF8B09"/>
                </a:solidFill>
              </a:rPr>
              <a:t>2011</a:t>
            </a:r>
            <a:endParaRPr lang="it-IT" sz="1100" b="1" dirty="0">
              <a:solidFill>
                <a:srgbClr val="AF8B09"/>
              </a:solidFill>
            </a:endParaRPr>
          </a:p>
        </p:txBody>
      </p:sp>
      <p:sp>
        <p:nvSpPr>
          <p:cNvPr id="87" name="CasellaDiTesto 86"/>
          <p:cNvSpPr txBox="1"/>
          <p:nvPr/>
        </p:nvSpPr>
        <p:spPr>
          <a:xfrm>
            <a:off x="7297307" y="5429858"/>
            <a:ext cx="130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›"/>
            </a:pPr>
            <a:r>
              <a:rPr lang="en-US" sz="800" dirty="0" err="1"/>
              <a:t>Virtualisation</a:t>
            </a:r>
            <a:r>
              <a:rPr lang="en-US" sz="800" dirty="0"/>
              <a:t> of the land registry system… from 103 to 9 servers</a:t>
            </a:r>
            <a:endParaRPr lang="it-IT" sz="800" dirty="0"/>
          </a:p>
        </p:txBody>
      </p:sp>
      <p:sp>
        <p:nvSpPr>
          <p:cNvPr id="89" name="Rettangolo arrotondato 88"/>
          <p:cNvSpPr/>
          <p:nvPr/>
        </p:nvSpPr>
        <p:spPr>
          <a:xfrm>
            <a:off x="4541494" y="5278147"/>
            <a:ext cx="1452403" cy="7650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arrotondato 89"/>
          <p:cNvSpPr/>
          <p:nvPr/>
        </p:nvSpPr>
        <p:spPr>
          <a:xfrm>
            <a:off x="2184828" y="5278147"/>
            <a:ext cx="1238089" cy="7650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Rettangolo arrotondato 90"/>
          <p:cNvSpPr/>
          <p:nvPr/>
        </p:nvSpPr>
        <p:spPr>
          <a:xfrm>
            <a:off x="6046946" y="5278147"/>
            <a:ext cx="1238089" cy="7650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ttangolo arrotondato 91"/>
          <p:cNvSpPr/>
          <p:nvPr/>
        </p:nvSpPr>
        <p:spPr>
          <a:xfrm>
            <a:off x="7331833" y="5278147"/>
            <a:ext cx="1238089" cy="7650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2" name="Connettore 1 61"/>
          <p:cNvCxnSpPr/>
          <p:nvPr/>
        </p:nvCxnSpPr>
        <p:spPr>
          <a:xfrm flipV="1">
            <a:off x="4220587" y="2348880"/>
            <a:ext cx="0" cy="36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tangolo 62"/>
          <p:cNvSpPr/>
          <p:nvPr/>
        </p:nvSpPr>
        <p:spPr>
          <a:xfrm>
            <a:off x="777330" y="2348880"/>
            <a:ext cx="3420000" cy="3494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it-IT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  <a:r>
              <a:rPr lang="it-IT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</a:p>
          <a:p>
            <a:pPr algn="ctr"/>
            <a:r>
              <a:rPr lang="it-IT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(IRI STET)</a:t>
            </a:r>
          </a:p>
        </p:txBody>
      </p:sp>
      <p:cxnSp>
        <p:nvCxnSpPr>
          <p:cNvPr id="65" name="Connettore 1 64"/>
          <p:cNvCxnSpPr/>
          <p:nvPr/>
        </p:nvCxnSpPr>
        <p:spPr>
          <a:xfrm flipV="1">
            <a:off x="770206" y="2348880"/>
            <a:ext cx="0" cy="1440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58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C:\Users\sgalante\AppData\Local\Microsoft\Windows\Temporary Internet Files\Content.Outlook\BP2ZV4LA\clien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121" y="2598668"/>
            <a:ext cx="614308" cy="6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CEEFED-B236-497C-88A4-B1E614BAF88C}" type="slidenum">
              <a:rPr lang="it-IT" sz="900">
                <a:cs typeface="Arial" charset="0"/>
              </a:rPr>
              <a:pPr algn="r"/>
              <a:t>3</a:t>
            </a:fld>
            <a:endParaRPr lang="it-IT" sz="900">
              <a:cs typeface="Arial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65008" cy="54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o 43"/>
          <p:cNvGrpSpPr>
            <a:grpSpLocks/>
          </p:cNvGrpSpPr>
          <p:nvPr/>
        </p:nvGrpSpPr>
        <p:grpSpPr bwMode="auto">
          <a:xfrm>
            <a:off x="3836378" y="1464707"/>
            <a:ext cx="411956" cy="296862"/>
            <a:chOff x="4951106" y="2605299"/>
            <a:chExt cx="484990" cy="463661"/>
          </a:xfrm>
        </p:grpSpPr>
        <p:sp>
          <p:nvSpPr>
            <p:cNvPr id="32" name="Rettangolo arrotondato 31"/>
            <p:cNvSpPr/>
            <p:nvPr/>
          </p:nvSpPr>
          <p:spPr>
            <a:xfrm>
              <a:off x="5022661" y="2605299"/>
              <a:ext cx="360961" cy="10797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3" name="Rettangolo arrotondato 32"/>
            <p:cNvSpPr/>
            <p:nvPr/>
          </p:nvSpPr>
          <p:spPr>
            <a:xfrm>
              <a:off x="5022661" y="2725978"/>
              <a:ext cx="360961" cy="10797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4" name="Rettangolo arrotondato 33"/>
            <p:cNvSpPr/>
            <p:nvPr/>
          </p:nvSpPr>
          <p:spPr>
            <a:xfrm>
              <a:off x="5022661" y="2848244"/>
              <a:ext cx="360961" cy="10797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5079906" y="2633881"/>
              <a:ext cx="36574" cy="365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>
              <a:off x="5079906" y="2768850"/>
              <a:ext cx="36574" cy="34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>
              <a:off x="5079906" y="2883178"/>
              <a:ext cx="36574" cy="36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119660" y="2997505"/>
              <a:ext cx="143112" cy="7145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4951106" y="3018148"/>
              <a:ext cx="144702" cy="285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5291394" y="3018148"/>
              <a:ext cx="144702" cy="285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1" name="Rettangolo 40"/>
            <p:cNvSpPr/>
            <p:nvPr/>
          </p:nvSpPr>
          <p:spPr>
            <a:xfrm rot="5400000">
              <a:off x="5155489" y="2977636"/>
              <a:ext cx="71455" cy="2862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227" y="1421304"/>
            <a:ext cx="404520" cy="38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CasellaDiTesto 43"/>
          <p:cNvSpPr txBox="1"/>
          <p:nvPr/>
        </p:nvSpPr>
        <p:spPr>
          <a:xfrm>
            <a:off x="1264658" y="1844824"/>
            <a:ext cx="16511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100" b="1" dirty="0"/>
              <a:t>Employees </a:t>
            </a:r>
            <a:r>
              <a:rPr lang="en-US" sz="1100" dirty="0"/>
              <a:t>60% with university degree (total 2,167 as of </a:t>
            </a:r>
            <a:r>
              <a:rPr lang="en-US" sz="1100" dirty="0" err="1"/>
              <a:t>dec.</a:t>
            </a:r>
            <a:r>
              <a:rPr lang="en-US" sz="1100" dirty="0"/>
              <a:t> 2013)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779912" y="1844824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/>
              <a:t>The technology investment  </a:t>
            </a:r>
            <a:r>
              <a:rPr lang="en-US" sz="1100" dirty="0"/>
              <a:t>for 2014 (35 million  €  in 2013)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1331640" y="1459542"/>
            <a:ext cx="169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AF8B09"/>
                </a:solidFill>
              </a:rPr>
              <a:t>         2.167</a:t>
            </a:r>
            <a:endParaRPr lang="it-IT" sz="1600" b="1" dirty="0">
              <a:solidFill>
                <a:srgbClr val="AF8B09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886361" y="1459542"/>
            <a:ext cx="169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AF8B09"/>
                </a:solidFill>
              </a:rPr>
              <a:t>    41 </a:t>
            </a:r>
            <a:r>
              <a:rPr lang="it-IT" sz="1600" b="1" dirty="0" err="1" smtClean="0">
                <a:solidFill>
                  <a:srgbClr val="AF8B09"/>
                </a:solidFill>
              </a:rPr>
              <a:t>million</a:t>
            </a:r>
            <a:r>
              <a:rPr lang="it-IT" sz="1600" b="1" dirty="0" smtClean="0">
                <a:solidFill>
                  <a:srgbClr val="AF8B09"/>
                </a:solidFill>
              </a:rPr>
              <a:t> €</a:t>
            </a:r>
            <a:endParaRPr lang="it-IT" sz="1600" b="1" dirty="0">
              <a:solidFill>
                <a:srgbClr val="AF8B0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56176" y="1844824"/>
            <a:ext cx="19283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100" dirty="0"/>
              <a:t>The </a:t>
            </a:r>
            <a:r>
              <a:rPr lang="en-US" sz="1100" b="1" dirty="0"/>
              <a:t>value of production </a:t>
            </a:r>
            <a:r>
              <a:rPr lang="en-US" sz="1100" dirty="0"/>
              <a:t>estimated for 2014</a:t>
            </a:r>
          </a:p>
          <a:p>
            <a:pPr lvl="0" algn="just"/>
            <a:r>
              <a:rPr lang="en-US" sz="1100" dirty="0"/>
              <a:t>(447 million € in 2013)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6444208" y="1459542"/>
            <a:ext cx="169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AF8B09"/>
                </a:solidFill>
              </a:rPr>
              <a:t>510 </a:t>
            </a:r>
            <a:r>
              <a:rPr lang="it-IT" sz="1600" b="1" dirty="0" err="1" smtClean="0">
                <a:solidFill>
                  <a:srgbClr val="AF8B09"/>
                </a:solidFill>
              </a:rPr>
              <a:t>million</a:t>
            </a:r>
            <a:endParaRPr lang="it-IT" sz="1600" b="1" dirty="0">
              <a:solidFill>
                <a:srgbClr val="AF8B09"/>
              </a:solidFill>
            </a:endParaRPr>
          </a:p>
        </p:txBody>
      </p:sp>
      <p:sp>
        <p:nvSpPr>
          <p:cNvPr id="43" name="ListLeanHorizontalTextTopic0"/>
          <p:cNvSpPr txBox="1">
            <a:spLocks/>
          </p:cNvSpPr>
          <p:nvPr/>
        </p:nvSpPr>
        <p:spPr>
          <a:xfrm>
            <a:off x="4211960" y="3018438"/>
            <a:ext cx="159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 b="1">
                <a:solidFill>
                  <a:srgbClr val="AF8B09"/>
                </a:solidFill>
              </a:defRPr>
            </a:lvl1pPr>
          </a:lstStyle>
          <a:p>
            <a:r>
              <a:rPr lang="de-DE" sz="1600" dirty="0" smtClean="0"/>
              <a:t>  Clients</a:t>
            </a:r>
            <a:endParaRPr lang="de-DE" sz="1600" dirty="0"/>
          </a:p>
        </p:txBody>
      </p:sp>
      <p:sp>
        <p:nvSpPr>
          <p:cNvPr id="48" name="ListLeanHorizontalTextTopic3"/>
          <p:cNvSpPr txBox="1">
            <a:spLocks/>
          </p:cNvSpPr>
          <p:nvPr/>
        </p:nvSpPr>
        <p:spPr>
          <a:xfrm>
            <a:off x="6786928" y="3589873"/>
            <a:ext cx="1529469" cy="166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Projects</a:t>
            </a:r>
          </a:p>
        </p:txBody>
      </p:sp>
      <p:sp>
        <p:nvSpPr>
          <p:cNvPr id="50" name="ListLeanHorizontalTextTopic1"/>
          <p:cNvSpPr txBox="1">
            <a:spLocks/>
          </p:cNvSpPr>
          <p:nvPr/>
        </p:nvSpPr>
        <p:spPr>
          <a:xfrm>
            <a:off x="640058" y="3600717"/>
            <a:ext cx="2506358" cy="166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 </a:t>
            </a:r>
            <a:r>
              <a:rPr lang="de-DE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(SIF</a:t>
            </a:r>
            <a: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stLeanHorizontalTextTopic2"/>
          <p:cNvSpPr txBox="1">
            <a:spLocks/>
          </p:cNvSpPr>
          <p:nvPr/>
        </p:nvSpPr>
        <p:spPr>
          <a:xfrm>
            <a:off x="3217666" y="3573016"/>
            <a:ext cx="3298550" cy="166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de-DE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 Economy  (SIE) </a:t>
            </a:r>
            <a:r>
              <a:rPr lang="de-DE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640058" y="3827140"/>
            <a:ext cx="2506358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52" name="Connettore 1 51"/>
          <p:cNvCxnSpPr/>
          <p:nvPr/>
        </p:nvCxnSpPr>
        <p:spPr>
          <a:xfrm>
            <a:off x="3486778" y="3827140"/>
            <a:ext cx="2747595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53" name="Connettore 1 52"/>
          <p:cNvCxnSpPr/>
          <p:nvPr/>
        </p:nvCxnSpPr>
        <p:spPr>
          <a:xfrm>
            <a:off x="6781109" y="3827140"/>
            <a:ext cx="1541107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10" name="Connettore 4 9"/>
          <p:cNvCxnSpPr>
            <a:stCxn id="51" idx="0"/>
            <a:endCxn id="50" idx="0"/>
          </p:cNvCxnSpPr>
          <p:nvPr/>
        </p:nvCxnSpPr>
        <p:spPr>
          <a:xfrm rot="16200000" flipH="1" flipV="1">
            <a:off x="3366238" y="2100014"/>
            <a:ext cx="27701" cy="2973704"/>
          </a:xfrm>
          <a:prstGeom prst="bentConnector3">
            <a:avLst>
              <a:gd name="adj1" fmla="val -825241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4 53"/>
          <p:cNvCxnSpPr>
            <a:stCxn id="58" idx="2"/>
            <a:endCxn id="48" idx="0"/>
          </p:cNvCxnSpPr>
          <p:nvPr/>
        </p:nvCxnSpPr>
        <p:spPr>
          <a:xfrm rot="16200000" flipH="1">
            <a:off x="7471226" y="3509435"/>
            <a:ext cx="160873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stLeanHorizontalTextDetail1"/>
          <p:cNvSpPr txBox="1">
            <a:spLocks/>
          </p:cNvSpPr>
          <p:nvPr/>
        </p:nvSpPr>
        <p:spPr>
          <a:xfrm>
            <a:off x="631699" y="3944304"/>
            <a:ext cx="2514717" cy="2644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numCol="2" spcCol="180000" rtlCol="0">
            <a:spAutoFit/>
          </a:bodyPr>
          <a:lstStyle/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Agency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Customs and State Monopolies Agency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Property Agency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Finance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Equitalia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MEF School for the Economy and Finance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General Accounting Office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projects)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UDC – Offices of direct collaboration with the Minister within MEF 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GDF – Italian Finance Police</a:t>
            </a:r>
          </a:p>
        </p:txBody>
      </p:sp>
      <p:sp>
        <p:nvSpPr>
          <p:cNvPr id="60" name="ListLeanHorizontalTextDetail2"/>
          <p:cNvSpPr txBox="1">
            <a:spLocks/>
          </p:cNvSpPr>
          <p:nvPr/>
        </p:nvSpPr>
        <p:spPr>
          <a:xfrm>
            <a:off x="3702816" y="3951572"/>
            <a:ext cx="2021312" cy="18810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 – Department for the Administration, Personnel and Services of the MEF  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–  Treasury Department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RGS – State General Accounting Office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UDC – Offices of direct collaboration with the Minister within the Economy Department 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  of Audits</a:t>
            </a:r>
          </a:p>
        </p:txBody>
      </p:sp>
      <p:sp>
        <p:nvSpPr>
          <p:cNvPr id="61" name="ListLeanHorizontalTextDetail3"/>
          <p:cNvSpPr txBox="1">
            <a:spLocks/>
          </p:cNvSpPr>
          <p:nvPr/>
        </p:nvSpPr>
        <p:spPr>
          <a:xfrm>
            <a:off x="6781109" y="3958866"/>
            <a:ext cx="1679323" cy="233807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Interior (National Resident Population Registry, 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Digital Identification Document)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Economic Development (Economic Cohesion Department)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Presidency of the Council of Ministers (DIPE)</a:t>
            </a:r>
          </a:p>
          <a:p>
            <a:pPr marL="164571" lvl="1" indent="-164571">
              <a:lnSpc>
                <a:spcPct val="90000"/>
              </a:lnSpc>
              <a:spcBef>
                <a:spcPts val="400"/>
              </a:spcBef>
              <a:buSzPct val="100000"/>
              <a:buFont typeface="Arial Narrow"/>
              <a:buChar char="&gt;"/>
            </a:pP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AgID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(Agency for Digital Italy)</a:t>
            </a:r>
          </a:p>
        </p:txBody>
      </p:sp>
      <p:sp>
        <p:nvSpPr>
          <p:cNvPr id="62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it-IT" b="1" dirty="0" smtClean="0">
              <a:cs typeface="Arial" charset="0"/>
            </a:endParaRPr>
          </a:p>
          <a:p>
            <a:pPr eaLnBrk="0" hangingPunct="0"/>
            <a:r>
              <a:rPr lang="it-IT" b="1" dirty="0" err="1" smtClean="0">
                <a:cs typeface="Arial" charset="0"/>
              </a:rPr>
              <a:t>Figures</a:t>
            </a:r>
            <a:endParaRPr lang="it-IT" sz="2000" b="1" dirty="0" smtClean="0">
              <a:cs typeface="Arial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53878" y="3106593"/>
            <a:ext cx="1558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/>
            </a:lvl1pPr>
          </a:lstStyle>
          <a:p>
            <a:r>
              <a:rPr lang="it-IT" dirty="0" smtClean="0"/>
              <a:t>MEF</a:t>
            </a:r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772621" y="3121223"/>
            <a:ext cx="1558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PA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xmlns="" val="354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CEEFED-B236-497C-88A4-B1E614BAF88C}" type="slidenum">
              <a:rPr lang="it-IT" sz="900">
                <a:cs typeface="Arial" charset="0"/>
              </a:rPr>
              <a:pPr algn="r"/>
              <a:t>4</a:t>
            </a:fld>
            <a:endParaRPr lang="it-IT" sz="90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189" y="1124744"/>
            <a:ext cx="1352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110011" y="1455311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555452" y="2201069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it-IT" sz="1400" dirty="0">
                <a:cs typeface="Arial" charset="0"/>
              </a:rPr>
              <a:t>Development and maintenance of software applications for the operational and management processes of  MEF</a:t>
            </a:r>
            <a:endParaRPr lang="it-IT" altLang="it-IT" sz="1400" dirty="0">
              <a:cs typeface="Arial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526033" y="3648506"/>
            <a:ext cx="388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Application kits </a:t>
            </a:r>
            <a:r>
              <a:rPr lang="en-US" sz="1200" dirty="0"/>
              <a:t>that guarantee the functioning of the operational and management processes for  </a:t>
            </a:r>
            <a:r>
              <a:rPr lang="en-US" sz="1200" dirty="0" smtClean="0"/>
              <a:t>2.000 </a:t>
            </a:r>
            <a:r>
              <a:rPr lang="en-US" sz="1200" dirty="0"/>
              <a:t>offices  (MEF</a:t>
            </a:r>
            <a:r>
              <a:rPr lang="en-US" sz="1200" dirty="0" smtClean="0"/>
              <a:t>)</a:t>
            </a:r>
            <a:endParaRPr lang="it-IT" altLang="it-IT" sz="1200" dirty="0"/>
          </a:p>
        </p:txBody>
      </p:sp>
      <p:sp>
        <p:nvSpPr>
          <p:cNvPr id="64" name="Rettangolo 63"/>
          <p:cNvSpPr/>
          <p:nvPr/>
        </p:nvSpPr>
        <p:spPr>
          <a:xfrm>
            <a:off x="6385917" y="1455311"/>
            <a:ext cx="1829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797" y="1194562"/>
            <a:ext cx="848678" cy="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ttangolo 66"/>
          <p:cNvSpPr/>
          <p:nvPr/>
        </p:nvSpPr>
        <p:spPr>
          <a:xfrm>
            <a:off x="4873749" y="2192779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cs typeface="Arial" charset="0"/>
              </a:rPr>
              <a:t>Managing Data Center and peripheral and central infrastructure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712" y="3332119"/>
            <a:ext cx="966597" cy="96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ttangolo 69"/>
          <p:cNvSpPr/>
          <p:nvPr/>
        </p:nvSpPr>
        <p:spPr>
          <a:xfrm>
            <a:off x="5994446" y="3078718"/>
            <a:ext cx="135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b="1" dirty="0">
                <a:solidFill>
                  <a:srgbClr val="AF8B09"/>
                </a:solidFill>
              </a:rPr>
              <a:t>2.000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7115142" y="3078718"/>
            <a:ext cx="135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b="1" dirty="0">
                <a:solidFill>
                  <a:srgbClr val="AF8B09"/>
                </a:solidFill>
              </a:rPr>
              <a:t>3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2804" y="3467100"/>
            <a:ext cx="538215" cy="78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Rettangolo 71"/>
          <p:cNvSpPr/>
          <p:nvPr/>
        </p:nvSpPr>
        <p:spPr>
          <a:xfrm>
            <a:off x="5055190" y="4360748"/>
            <a:ext cx="884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1300" b="1" dirty="0"/>
              <a:t>Work </a:t>
            </a:r>
            <a:r>
              <a:rPr lang="it-IT" altLang="it-IT" sz="1300" b="1" dirty="0" err="1"/>
              <a:t>stations</a:t>
            </a:r>
            <a:endParaRPr lang="it-IT" altLang="it-IT" sz="1300" b="1" dirty="0"/>
          </a:p>
        </p:txBody>
      </p:sp>
      <p:sp>
        <p:nvSpPr>
          <p:cNvPr id="73" name="Rettangolo 72"/>
          <p:cNvSpPr/>
          <p:nvPr/>
        </p:nvSpPr>
        <p:spPr>
          <a:xfrm>
            <a:off x="6313860" y="4364940"/>
            <a:ext cx="7784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1300" b="1" dirty="0" err="1" smtClean="0"/>
              <a:t>Offices</a:t>
            </a:r>
            <a:endParaRPr lang="it-IT" altLang="it-IT" sz="1300" dirty="0"/>
          </a:p>
        </p:txBody>
      </p:sp>
      <p:sp>
        <p:nvSpPr>
          <p:cNvPr id="74" name="Rettangolo 73"/>
          <p:cNvSpPr/>
          <p:nvPr/>
        </p:nvSpPr>
        <p:spPr>
          <a:xfrm>
            <a:off x="7177815" y="4360773"/>
            <a:ext cx="1404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1300" b="1" smtClean="0"/>
              <a:t>Data Centers</a:t>
            </a:r>
            <a:endParaRPr lang="it-IT" altLang="it-IT" sz="1300" dirty="0"/>
          </a:p>
        </p:txBody>
      </p:sp>
      <p:cxnSp>
        <p:nvCxnSpPr>
          <p:cNvPr id="6" name="Connettore 4 5"/>
          <p:cNvCxnSpPr>
            <a:stCxn id="67" idx="2"/>
          </p:cNvCxnSpPr>
          <p:nvPr/>
        </p:nvCxnSpPr>
        <p:spPr>
          <a:xfrm rot="5400000">
            <a:off x="5872426" y="2277194"/>
            <a:ext cx="362719" cy="1240329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4 74"/>
          <p:cNvCxnSpPr>
            <a:stCxn id="67" idx="2"/>
            <a:endCxn id="70" idx="0"/>
          </p:cNvCxnSpPr>
          <p:nvPr/>
        </p:nvCxnSpPr>
        <p:spPr>
          <a:xfrm rot="16200000" flipH="1">
            <a:off x="6492590" y="2897357"/>
            <a:ext cx="362719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4 75"/>
          <p:cNvCxnSpPr>
            <a:stCxn id="67" idx="2"/>
            <a:endCxn id="71" idx="0"/>
          </p:cNvCxnSpPr>
          <p:nvPr/>
        </p:nvCxnSpPr>
        <p:spPr>
          <a:xfrm rot="16200000" flipH="1">
            <a:off x="7052938" y="2337009"/>
            <a:ext cx="362719" cy="112069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76" y="3477281"/>
            <a:ext cx="814387" cy="74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611560" y="29969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800" b="1" dirty="0" smtClean="0">
                <a:solidFill>
                  <a:srgbClr val="AF8B09"/>
                </a:solidFill>
              </a:rPr>
              <a:t>+  1.000</a:t>
            </a:r>
            <a:endParaRPr lang="it-IT" altLang="it-IT" sz="2800" b="1" dirty="0">
              <a:solidFill>
                <a:srgbClr val="AF8B09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778506" y="3068960"/>
            <a:ext cx="135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b="1" dirty="0" smtClean="0">
                <a:solidFill>
                  <a:srgbClr val="AF8B09"/>
                </a:solidFill>
              </a:rPr>
              <a:t>82.000</a:t>
            </a:r>
            <a:endParaRPr lang="it-IT" altLang="it-IT" b="1" dirty="0">
              <a:solidFill>
                <a:srgbClr val="AF8B09"/>
              </a:solidFill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it-IT" b="1" dirty="0" smtClean="0">
              <a:cs typeface="Arial" charset="0"/>
            </a:endParaRPr>
          </a:p>
          <a:p>
            <a:pPr eaLnBrk="0" hangingPunct="0"/>
            <a:r>
              <a:rPr lang="it-IT" b="1" dirty="0" smtClean="0">
                <a:cs typeface="Arial" charset="0"/>
              </a:rPr>
              <a:t>Services</a:t>
            </a:r>
            <a:endParaRPr lang="it-IT" sz="2000" b="1" dirty="0" smtClean="0">
              <a:cs typeface="Arial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asellaDiTesto 35"/>
          <p:cNvSpPr txBox="1"/>
          <p:nvPr/>
        </p:nvSpPr>
        <p:spPr>
          <a:xfrm>
            <a:off x="1688947" y="4401679"/>
            <a:ext cx="173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Focus </a:t>
            </a:r>
          </a:p>
          <a:p>
            <a:pPr algn="ctr"/>
            <a:r>
              <a:rPr lang="it-IT" sz="1200" b="1" dirty="0" smtClean="0"/>
              <a:t>Land </a:t>
            </a:r>
            <a:r>
              <a:rPr lang="it-IT" sz="1200" b="1" dirty="0" err="1" smtClean="0"/>
              <a:t>Division</a:t>
            </a:r>
            <a:endParaRPr lang="it-IT" sz="1200" b="1" dirty="0"/>
          </a:p>
        </p:txBody>
      </p:sp>
      <p:cxnSp>
        <p:nvCxnSpPr>
          <p:cNvPr id="37" name="Connettore 1 36"/>
          <p:cNvCxnSpPr/>
          <p:nvPr/>
        </p:nvCxnSpPr>
        <p:spPr>
          <a:xfrm>
            <a:off x="1833161" y="4842200"/>
            <a:ext cx="152201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3362134"/>
              </p:ext>
            </p:extLst>
          </p:nvPr>
        </p:nvGraphicFramePr>
        <p:xfrm>
          <a:off x="1331640" y="4910544"/>
          <a:ext cx="2520280" cy="1254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t-IT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pplication </a:t>
                      </a:r>
                      <a:r>
                        <a:rPr lang="it-IT" sz="1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kits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10741">
                <a:tc>
                  <a:txBody>
                    <a:bodyPr/>
                    <a:lstStyle/>
                    <a:p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Cadastre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74541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</a:t>
                      </a:r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registry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8600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estate  market  </a:t>
                      </a:r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observatory</a:t>
                      </a: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71600" y="6222682"/>
            <a:ext cx="36724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/>
              <a:t>(*) 134 </a:t>
            </a:r>
            <a:r>
              <a:rPr lang="it-IT" sz="800" b="1" dirty="0" err="1" smtClean="0"/>
              <a:t>applications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kits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equivalent</a:t>
            </a:r>
            <a:r>
              <a:rPr lang="it-IT" sz="800" b="1" dirty="0" smtClean="0"/>
              <a:t> to 78k </a:t>
            </a:r>
            <a:r>
              <a:rPr lang="it-IT" sz="800" b="1" dirty="0" err="1" smtClean="0"/>
              <a:t>Function</a:t>
            </a:r>
            <a:r>
              <a:rPr lang="it-IT" sz="800" b="1" dirty="0" smtClean="0"/>
              <a:t> </a:t>
            </a:r>
            <a:r>
              <a:rPr lang="it-IT" sz="800" b="1" dirty="0" err="1" smtClean="0"/>
              <a:t>Points</a:t>
            </a:r>
            <a:endParaRPr lang="it-IT" sz="8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804829" y="4657328"/>
            <a:ext cx="173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Focus </a:t>
            </a:r>
          </a:p>
          <a:p>
            <a:pPr algn="ctr"/>
            <a:r>
              <a:rPr lang="it-IT" sz="1200" b="1" dirty="0" smtClean="0"/>
              <a:t>Land </a:t>
            </a:r>
            <a:r>
              <a:rPr lang="it-IT" sz="1200" b="1" dirty="0" err="1" smtClean="0"/>
              <a:t>Division</a:t>
            </a:r>
            <a:endParaRPr lang="it-IT" sz="1200" b="1" dirty="0"/>
          </a:p>
        </p:txBody>
      </p:sp>
      <p:cxnSp>
        <p:nvCxnSpPr>
          <p:cNvPr id="41" name="Connettore 1 40"/>
          <p:cNvCxnSpPr/>
          <p:nvPr/>
        </p:nvCxnSpPr>
        <p:spPr>
          <a:xfrm>
            <a:off x="5949043" y="5097849"/>
            <a:ext cx="152201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el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409739"/>
              </p:ext>
            </p:extLst>
          </p:nvPr>
        </p:nvGraphicFramePr>
        <p:xfrm>
          <a:off x="5622860" y="5179137"/>
          <a:ext cx="2333515" cy="1102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6081"/>
                <a:gridCol w="628717"/>
                <a:gridCol w="62871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Offices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10741">
                <a:tc>
                  <a:txBody>
                    <a:bodyPr/>
                    <a:lstStyle/>
                    <a:p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Cadastre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74541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</a:t>
                      </a:r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registry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it-IT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8600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it-IT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3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669" y="3204217"/>
            <a:ext cx="569595" cy="70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648135" y="1836865"/>
            <a:ext cx="3240360" cy="2074246"/>
          </a:xfrm>
          <a:prstGeom prst="roundRect">
            <a:avLst/>
          </a:prstGeom>
          <a:solidFill>
            <a:schemeClr val="bg1">
              <a:lumMod val="95000"/>
              <a:alpha val="58000"/>
            </a:schemeClr>
          </a:solidFill>
          <a:ln w="44450" cmpd="thickThin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194" y="4787130"/>
            <a:ext cx="537036" cy="4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Connettore 1 61"/>
          <p:cNvCxnSpPr/>
          <p:nvPr/>
        </p:nvCxnSpPr>
        <p:spPr>
          <a:xfrm rot="16200000">
            <a:off x="3959932" y="3100933"/>
            <a:ext cx="36004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3707904" y="3997136"/>
            <a:ext cx="39600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2559" y="1907314"/>
            <a:ext cx="791813" cy="59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Connettore 1 93"/>
          <p:cNvCxnSpPr/>
          <p:nvPr/>
        </p:nvCxnSpPr>
        <p:spPr>
          <a:xfrm>
            <a:off x="5355812" y="3697996"/>
            <a:ext cx="36004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H="1" flipV="1">
            <a:off x="2084443" y="2056816"/>
            <a:ext cx="518886" cy="41218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5436096" y="3998224"/>
            <a:ext cx="0" cy="36004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067" y="2621515"/>
            <a:ext cx="737426" cy="70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Connettore 1 44"/>
          <p:cNvCxnSpPr/>
          <p:nvPr/>
        </p:nvCxnSpPr>
        <p:spPr>
          <a:xfrm>
            <a:off x="3768692" y="2920912"/>
            <a:ext cx="39600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29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CEEFED-B236-497C-88A4-B1E614BAF88C}" type="slidenum">
              <a:rPr lang="it-IT" sz="900">
                <a:cs typeface="Arial" charset="0"/>
              </a:rPr>
              <a:pPr algn="r"/>
              <a:t>5</a:t>
            </a:fld>
            <a:endParaRPr lang="it-IT" sz="900">
              <a:cs typeface="Arial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4421284" y="1681772"/>
            <a:ext cx="1368028" cy="8640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5089704" y="2545868"/>
            <a:ext cx="0" cy="72008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arrotondato 33"/>
          <p:cNvSpPr/>
          <p:nvPr/>
        </p:nvSpPr>
        <p:spPr>
          <a:xfrm>
            <a:off x="4081592" y="3265948"/>
            <a:ext cx="136802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394618" y="1578466"/>
            <a:ext cx="119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4 </a:t>
            </a:r>
            <a:r>
              <a:rPr lang="it-IT" dirty="0" err="1" smtClean="0"/>
              <a:t>Bln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7092280" y="1595151"/>
            <a:ext cx="161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dirty="0"/>
              <a:t>Public Gaming </a:t>
            </a:r>
            <a:r>
              <a:rPr lang="it-IT" sz="1200" b="1" dirty="0" err="1"/>
              <a:t>Transactions</a:t>
            </a:r>
            <a:endParaRPr lang="it-IT" sz="12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025808" y="1997100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8,5 Mln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7308304" y="206084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smtClean="0"/>
              <a:t>Gaming accounts</a:t>
            </a:r>
            <a:endParaRPr lang="it-IT" sz="1200" b="1" dirty="0"/>
          </a:p>
        </p:txBody>
      </p:sp>
      <p:cxnSp>
        <p:nvCxnSpPr>
          <p:cNvPr id="32" name="Connettore 2 31"/>
          <p:cNvCxnSpPr/>
          <p:nvPr/>
        </p:nvCxnSpPr>
        <p:spPr>
          <a:xfrm>
            <a:off x="5789312" y="1907314"/>
            <a:ext cx="504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5799743" y="2188923"/>
            <a:ext cx="504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 rot="19746040">
            <a:off x="4319464" y="1741684"/>
            <a:ext cx="102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Gaming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2398236" y="2468999"/>
            <a:ext cx="1368028" cy="8640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8" name="CasellaDiTesto 47"/>
          <p:cNvSpPr txBox="1"/>
          <p:nvPr/>
        </p:nvSpPr>
        <p:spPr>
          <a:xfrm rot="2567959">
            <a:off x="2781937" y="2634912"/>
            <a:ext cx="125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6">
                    <a:lumMod val="50000"/>
                  </a:schemeClr>
                </a:solidFill>
              </a:rPr>
              <a:t>Land Reg. Ag.</a:t>
            </a:r>
            <a:endParaRPr lang="it-IT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735104" y="2344848"/>
            <a:ext cx="155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88 Mln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807112" y="2563794"/>
            <a:ext cx="150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dirty="0" err="1"/>
              <a:t>Cadastral</a:t>
            </a:r>
            <a:r>
              <a:rPr lang="it-IT" sz="1200" b="1" dirty="0"/>
              <a:t> </a:t>
            </a:r>
            <a:r>
              <a:rPr lang="it-IT" sz="1200" b="1" dirty="0" err="1" smtClean="0"/>
              <a:t>surveys</a:t>
            </a:r>
            <a:endParaRPr lang="it-IT" sz="1200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728280" y="2842687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71 Mln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973028" y="3406707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24 Mln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899468" y="365605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dirty="0"/>
              <a:t>Land </a:t>
            </a:r>
            <a:r>
              <a:rPr lang="it-IT" sz="1200" b="1" dirty="0" err="1"/>
              <a:t>Owners</a:t>
            </a:r>
            <a:endParaRPr lang="it-IT" sz="12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18266" y="1840792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rgbClr val="AF8B09"/>
                </a:solidFill>
              </a:defRPr>
            </a:lvl1pPr>
          </a:lstStyle>
          <a:p>
            <a:r>
              <a:rPr lang="it-IT" sz="1800" dirty="0"/>
              <a:t>41 Mln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633836" y="2067849"/>
            <a:ext cx="180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smtClean="0"/>
              <a:t>Real Estate </a:t>
            </a:r>
            <a:r>
              <a:rPr lang="it-IT" sz="1200" b="1" dirty="0" err="1" smtClean="0"/>
              <a:t>Owners</a:t>
            </a:r>
            <a:endParaRPr lang="it-IT" sz="1200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611560" y="3064928"/>
            <a:ext cx="185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dirty="0"/>
              <a:t>Urban </a:t>
            </a:r>
            <a:r>
              <a:rPr lang="it-IT" sz="1200" b="1" dirty="0" err="1"/>
              <a:t>real</a:t>
            </a:r>
            <a:r>
              <a:rPr lang="it-IT" sz="1200" b="1" dirty="0"/>
              <a:t> estate </a:t>
            </a:r>
            <a:r>
              <a:rPr lang="it-IT" sz="1200" b="1" dirty="0" err="1"/>
              <a:t>properties</a:t>
            </a:r>
            <a:endParaRPr lang="it-IT" sz="1200" b="1" dirty="0"/>
          </a:p>
        </p:txBody>
      </p:sp>
      <p:cxnSp>
        <p:nvCxnSpPr>
          <p:cNvPr id="59" name="Connettore 2 58"/>
          <p:cNvCxnSpPr/>
          <p:nvPr/>
        </p:nvCxnSpPr>
        <p:spPr>
          <a:xfrm flipH="1">
            <a:off x="2084443" y="2560872"/>
            <a:ext cx="32731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H="1">
            <a:off x="2084443" y="3064928"/>
            <a:ext cx="324213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>
          <a:xfrm flipH="1">
            <a:off x="2229006" y="3418713"/>
            <a:ext cx="374323" cy="17266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arrotondato 68"/>
          <p:cNvSpPr/>
          <p:nvPr/>
        </p:nvSpPr>
        <p:spPr>
          <a:xfrm>
            <a:off x="4711946" y="4529661"/>
            <a:ext cx="1014688" cy="6255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73" name="Connettore 1 72"/>
          <p:cNvCxnSpPr/>
          <p:nvPr/>
        </p:nvCxnSpPr>
        <p:spPr>
          <a:xfrm>
            <a:off x="5210118" y="4341541"/>
            <a:ext cx="133200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 rot="19746040">
            <a:off x="4601069" y="4609781"/>
            <a:ext cx="880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>
                <a:solidFill>
                  <a:schemeClr val="accent6">
                    <a:lumMod val="50000"/>
                  </a:schemeClr>
                </a:solidFill>
              </a:rPr>
              <a:t>Healthcare</a:t>
            </a:r>
            <a:endParaRPr lang="it-IT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644" y="4751564"/>
            <a:ext cx="439198" cy="37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Connettore 1 75"/>
          <p:cNvCxnSpPr/>
          <p:nvPr/>
        </p:nvCxnSpPr>
        <p:spPr>
          <a:xfrm>
            <a:off x="5222803" y="4322316"/>
            <a:ext cx="0" cy="20851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/>
          <p:cNvCxnSpPr/>
          <p:nvPr/>
        </p:nvCxnSpPr>
        <p:spPr>
          <a:xfrm>
            <a:off x="5151547" y="5147210"/>
            <a:ext cx="0" cy="14395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/>
          <p:cNvSpPr txBox="1"/>
          <p:nvPr/>
        </p:nvSpPr>
        <p:spPr>
          <a:xfrm>
            <a:off x="4350622" y="5297176"/>
            <a:ext cx="155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800 Mln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4504452" y="5596626"/>
            <a:ext cx="136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dirty="0" err="1"/>
              <a:t>Prescriptions</a:t>
            </a:r>
            <a:endParaRPr lang="it-IT" sz="1200" b="1" dirty="0"/>
          </a:p>
        </p:txBody>
      </p:sp>
      <p:sp>
        <p:nvSpPr>
          <p:cNvPr id="82" name="Rettangolo arrotondato 81"/>
          <p:cNvSpPr/>
          <p:nvPr/>
        </p:nvSpPr>
        <p:spPr>
          <a:xfrm>
            <a:off x="5999036" y="4529661"/>
            <a:ext cx="1014688" cy="6255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83" name="CasellaDiTesto 82"/>
          <p:cNvSpPr txBox="1"/>
          <p:nvPr/>
        </p:nvSpPr>
        <p:spPr>
          <a:xfrm rot="2275523">
            <a:off x="6331127" y="4658235"/>
            <a:ext cx="80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err="1" smtClean="0">
                <a:solidFill>
                  <a:schemeClr val="accent6">
                    <a:lumMod val="50000"/>
                  </a:schemeClr>
                </a:solidFill>
              </a:rPr>
              <a:t>Customs</a:t>
            </a:r>
            <a:endParaRPr lang="it-IT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5" name="Connettore 2 84"/>
          <p:cNvCxnSpPr/>
          <p:nvPr/>
        </p:nvCxnSpPr>
        <p:spPr>
          <a:xfrm>
            <a:off x="6438637" y="5147210"/>
            <a:ext cx="0" cy="14395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/>
          <p:nvPr/>
        </p:nvCxnSpPr>
        <p:spPr>
          <a:xfrm>
            <a:off x="6526480" y="4322316"/>
            <a:ext cx="0" cy="20851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651" y="4723001"/>
            <a:ext cx="478346" cy="40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CasellaDiTesto 90"/>
          <p:cNvSpPr txBox="1"/>
          <p:nvPr/>
        </p:nvSpPr>
        <p:spPr>
          <a:xfrm>
            <a:off x="5902065" y="5316340"/>
            <a:ext cx="155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42 Mln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5943635" y="5602918"/>
            <a:ext cx="1796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b="1" dirty="0" err="1"/>
              <a:t>Customs</a:t>
            </a:r>
            <a:r>
              <a:rPr lang="it-IT" sz="1100" b="1" dirty="0"/>
              <a:t> </a:t>
            </a:r>
            <a:r>
              <a:rPr lang="it-IT" sz="1100" b="1" dirty="0" err="1"/>
              <a:t>transaction</a:t>
            </a:r>
            <a:r>
              <a:rPr lang="it-IT" sz="1100" b="1" dirty="0"/>
              <a:t> </a:t>
            </a:r>
            <a:r>
              <a:rPr lang="it-IT" sz="1100" b="1" dirty="0" err="1"/>
              <a:t>files</a:t>
            </a:r>
            <a:r>
              <a:rPr lang="it-IT" sz="1100" b="1" dirty="0"/>
              <a:t> </a:t>
            </a:r>
          </a:p>
        </p:txBody>
      </p:sp>
      <p:sp>
        <p:nvSpPr>
          <p:cNvPr id="95" name="Rettangolo arrotondato 94"/>
          <p:cNvSpPr/>
          <p:nvPr/>
        </p:nvSpPr>
        <p:spPr>
          <a:xfrm>
            <a:off x="5710604" y="3083584"/>
            <a:ext cx="1368028" cy="8640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96" name="CasellaDiTesto 95"/>
          <p:cNvSpPr txBox="1"/>
          <p:nvPr/>
        </p:nvSpPr>
        <p:spPr>
          <a:xfrm rot="19175101">
            <a:off x="5575391" y="3188586"/>
            <a:ext cx="10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solidFill>
                  <a:schemeClr val="accent6">
                    <a:lumMod val="50000"/>
                  </a:schemeClr>
                </a:solidFill>
              </a:rPr>
              <a:t>Revenue</a:t>
            </a:r>
            <a:r>
              <a:rPr lang="it-IT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6">
                    <a:lumMod val="50000"/>
                  </a:schemeClr>
                </a:solidFill>
              </a:rPr>
              <a:t>services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0" name="CasellaDiTesto 99"/>
          <p:cNvSpPr txBox="1"/>
          <p:nvPr/>
        </p:nvSpPr>
        <p:spPr>
          <a:xfrm>
            <a:off x="7275040" y="3001794"/>
            <a:ext cx="161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170 Mln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7308626" y="3231384"/>
            <a:ext cx="1655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100" b="1" dirty="0"/>
              <a:t>F24 </a:t>
            </a:r>
            <a:r>
              <a:rPr lang="it-IT" sz="1100" b="1" dirty="0" err="1"/>
              <a:t>Tax</a:t>
            </a:r>
            <a:r>
              <a:rPr lang="it-IT" sz="1100" b="1" dirty="0"/>
              <a:t> </a:t>
            </a:r>
            <a:r>
              <a:rPr lang="it-IT" sz="1100" b="1" dirty="0" err="1" smtClean="0"/>
              <a:t>payments</a:t>
            </a:r>
            <a:r>
              <a:rPr lang="it-IT" sz="1100" b="1" dirty="0" smtClean="0"/>
              <a:t> </a:t>
            </a:r>
            <a:endParaRPr lang="it-IT" sz="1100" b="1" dirty="0"/>
          </a:p>
        </p:txBody>
      </p:sp>
      <p:sp>
        <p:nvSpPr>
          <p:cNvPr id="102" name="CasellaDiTesto 101"/>
          <p:cNvSpPr txBox="1"/>
          <p:nvPr/>
        </p:nvSpPr>
        <p:spPr>
          <a:xfrm>
            <a:off x="7308304" y="3631700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90 Mln</a:t>
            </a:r>
          </a:p>
        </p:txBody>
      </p:sp>
      <p:sp>
        <p:nvSpPr>
          <p:cNvPr id="103" name="CasellaDiTesto 102"/>
          <p:cNvSpPr txBox="1"/>
          <p:nvPr/>
        </p:nvSpPr>
        <p:spPr>
          <a:xfrm>
            <a:off x="7273538" y="3857016"/>
            <a:ext cx="173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dirty="0"/>
              <a:t>Documents submitted for income statements</a:t>
            </a:r>
            <a:endParaRPr lang="it-IT" sz="1100" b="1" dirty="0"/>
          </a:p>
        </p:txBody>
      </p:sp>
      <p:cxnSp>
        <p:nvCxnSpPr>
          <p:cNvPr id="104" name="Connettore 2 103"/>
          <p:cNvCxnSpPr/>
          <p:nvPr/>
        </p:nvCxnSpPr>
        <p:spPr>
          <a:xfrm>
            <a:off x="7092342" y="3277672"/>
            <a:ext cx="432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104"/>
          <p:cNvCxnSpPr/>
          <p:nvPr/>
        </p:nvCxnSpPr>
        <p:spPr>
          <a:xfrm>
            <a:off x="7084004" y="3842012"/>
            <a:ext cx="4320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rot="16200000">
            <a:off x="3527884" y="4153002"/>
            <a:ext cx="36004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arrotondato 66"/>
          <p:cNvSpPr/>
          <p:nvPr/>
        </p:nvSpPr>
        <p:spPr>
          <a:xfrm>
            <a:off x="2490716" y="4322724"/>
            <a:ext cx="1368028" cy="8640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539552" y="4892617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50.000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649908" y="512354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dirty="0" err="1"/>
              <a:t>Final</a:t>
            </a:r>
            <a:r>
              <a:rPr lang="it-IT" sz="1200" b="1" dirty="0"/>
              <a:t> Balance </a:t>
            </a:r>
            <a:r>
              <a:rPr lang="it-IT" sz="1200" b="1" dirty="0" err="1"/>
              <a:t>Sheets</a:t>
            </a:r>
            <a:endParaRPr lang="it-IT" sz="1200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1765116" y="5287884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14.000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1691680" y="5535640"/>
            <a:ext cx="167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dirty="0" err="1"/>
              <a:t>Investment</a:t>
            </a:r>
            <a:r>
              <a:rPr lang="it-IT" sz="1200" b="1" dirty="0"/>
              <a:t> </a:t>
            </a:r>
          </a:p>
          <a:p>
            <a:pPr lvl="0" algn="ctr"/>
            <a:r>
              <a:rPr lang="it-IT" sz="1200" b="1" dirty="0" err="1"/>
              <a:t>projects</a:t>
            </a:r>
            <a:endParaRPr lang="it-IT" sz="1200" b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2989252" y="5297176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800.000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2843808" y="5535640"/>
            <a:ext cx="196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200" b="1" dirty="0" err="1"/>
              <a:t>Programme</a:t>
            </a:r>
            <a:r>
              <a:rPr lang="it-IT" sz="1200" b="1" dirty="0"/>
              <a:t> </a:t>
            </a:r>
          </a:p>
          <a:p>
            <a:pPr lvl="0" algn="ctr"/>
            <a:r>
              <a:rPr lang="it-IT" sz="1200" b="1" dirty="0" err="1"/>
              <a:t>projects</a:t>
            </a:r>
            <a:endParaRPr lang="it-IT" sz="1200" b="1" dirty="0"/>
          </a:p>
        </p:txBody>
      </p:sp>
      <p:cxnSp>
        <p:nvCxnSpPr>
          <p:cNvPr id="89" name="Connettore 2 88"/>
          <p:cNvCxnSpPr/>
          <p:nvPr/>
        </p:nvCxnSpPr>
        <p:spPr>
          <a:xfrm>
            <a:off x="3779912" y="5191569"/>
            <a:ext cx="0" cy="14395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2 92"/>
          <p:cNvCxnSpPr/>
          <p:nvPr/>
        </p:nvCxnSpPr>
        <p:spPr>
          <a:xfrm flipH="1">
            <a:off x="1835696" y="5081152"/>
            <a:ext cx="660710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/>
          <p:cNvCxnSpPr/>
          <p:nvPr/>
        </p:nvCxnSpPr>
        <p:spPr>
          <a:xfrm flipH="1">
            <a:off x="1795920" y="4428151"/>
            <a:ext cx="69479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2555776" y="5147210"/>
            <a:ext cx="0" cy="18831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sellaDiTesto 106"/>
          <p:cNvSpPr txBox="1"/>
          <p:nvPr/>
        </p:nvSpPr>
        <p:spPr>
          <a:xfrm rot="18801612">
            <a:off x="2272487" y="4465597"/>
            <a:ext cx="1028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accent6">
                    <a:lumMod val="50000"/>
                  </a:schemeClr>
                </a:solidFill>
              </a:rPr>
              <a:t>Finance</a:t>
            </a:r>
            <a:endParaRPr lang="it-IT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47952"/>
            <a:ext cx="330922" cy="31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CasellaDiTesto 108"/>
          <p:cNvSpPr txBox="1"/>
          <p:nvPr/>
        </p:nvSpPr>
        <p:spPr>
          <a:xfrm rot="2626244">
            <a:off x="2958823" y="4403325"/>
            <a:ext cx="102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Public  </a:t>
            </a:r>
            <a:r>
              <a:rPr lang="it-IT" sz="1200" dirty="0" smtClean="0"/>
              <a:t>Accounting, </a:t>
            </a:r>
            <a:r>
              <a:rPr lang="it-IT" sz="1200" dirty="0" smtClean="0">
                <a:solidFill>
                  <a:schemeClr val="accent6">
                    <a:lumMod val="50000"/>
                  </a:schemeClr>
                </a:solidFill>
              </a:rPr>
              <a:t>HR</a:t>
            </a:r>
            <a:endParaRPr lang="it-IT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0" name="CasellaDiTesto 109"/>
          <p:cNvSpPr txBox="1"/>
          <p:nvPr/>
        </p:nvSpPr>
        <p:spPr>
          <a:xfrm>
            <a:off x="540266" y="4146297"/>
            <a:ext cx="15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800" b="1">
                <a:solidFill>
                  <a:srgbClr val="AF8B09"/>
                </a:solidFill>
              </a:defRPr>
            </a:lvl1pPr>
          </a:lstStyle>
          <a:p>
            <a:r>
              <a:rPr lang="it-IT" dirty="0"/>
              <a:t>1,6 Mln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561712" y="4404712"/>
            <a:ext cx="1539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lvl="0" algn="ctr">
              <a:defRPr sz="1200" b="1"/>
            </a:lvl1pPr>
          </a:lstStyle>
          <a:p>
            <a:r>
              <a:rPr lang="it-IT" dirty="0" err="1"/>
              <a:t>Monthly</a:t>
            </a:r>
            <a:r>
              <a:rPr lang="it-IT" dirty="0"/>
              <a:t> </a:t>
            </a:r>
            <a:r>
              <a:rPr lang="it-IT" dirty="0" err="1"/>
              <a:t>Payslips</a:t>
            </a:r>
            <a:endParaRPr lang="it-IT" dirty="0"/>
          </a:p>
        </p:txBody>
      </p:sp>
      <p:sp>
        <p:nvSpPr>
          <p:cNvPr id="112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it-IT" b="1" dirty="0" smtClean="0">
              <a:cs typeface="Arial" charset="0"/>
            </a:endParaRPr>
          </a:p>
          <a:p>
            <a:pPr eaLnBrk="0" hangingPunct="0"/>
            <a:r>
              <a:rPr lang="it-IT" b="1" dirty="0" err="1" smtClean="0">
                <a:cs typeface="Arial" charset="0"/>
              </a:rPr>
              <a:t>Key</a:t>
            </a:r>
            <a:r>
              <a:rPr lang="it-IT" b="1" dirty="0" smtClean="0">
                <a:cs typeface="Arial" charset="0"/>
              </a:rPr>
              <a:t> </a:t>
            </a:r>
            <a:r>
              <a:rPr lang="it-IT" b="1" dirty="0" err="1" smtClean="0">
                <a:cs typeface="Arial" charset="0"/>
              </a:rPr>
              <a:t>figures</a:t>
            </a:r>
            <a:r>
              <a:rPr lang="it-IT" b="1" dirty="0" smtClean="0">
                <a:cs typeface="Arial" charset="0"/>
              </a:rPr>
              <a:t> </a:t>
            </a:r>
            <a:r>
              <a:rPr lang="it-IT" b="1" dirty="0" err="1" smtClean="0">
                <a:cs typeface="Arial" charset="0"/>
              </a:rPr>
              <a:t>databases</a:t>
            </a:r>
            <a:endParaRPr lang="it-IT" sz="2000" b="1" dirty="0" smtClean="0">
              <a:cs typeface="Arial" charset="0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2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CEEFED-B236-497C-88A4-B1E614BAF88C}" type="slidenum">
              <a:rPr lang="it-IT" sz="900">
                <a:cs typeface="Arial" charset="0"/>
              </a:rPr>
              <a:pPr algn="r"/>
              <a:t>6</a:t>
            </a:fld>
            <a:endParaRPr lang="it-IT" sz="900">
              <a:cs typeface="Arial" charset="0"/>
            </a:endParaRPr>
          </a:p>
        </p:txBody>
      </p:sp>
      <p:sp>
        <p:nvSpPr>
          <p:cNvPr id="112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it-IT" b="1" dirty="0" smtClean="0">
              <a:cs typeface="Arial" charset="0"/>
            </a:endParaRPr>
          </a:p>
          <a:p>
            <a:pPr eaLnBrk="0" hangingPunct="0"/>
            <a:r>
              <a:rPr lang="it-IT" b="1" dirty="0" err="1" smtClean="0">
                <a:cs typeface="Arial" charset="0"/>
              </a:rPr>
              <a:t>Revenue</a:t>
            </a:r>
            <a:r>
              <a:rPr lang="it-IT" b="1" dirty="0" smtClean="0">
                <a:cs typeface="Arial" charset="0"/>
              </a:rPr>
              <a:t> Agency  – Land </a:t>
            </a:r>
            <a:r>
              <a:rPr lang="it-IT" b="1" dirty="0" err="1" smtClean="0">
                <a:cs typeface="Arial" charset="0"/>
              </a:rPr>
              <a:t>Division</a:t>
            </a:r>
            <a:r>
              <a:rPr lang="it-IT" b="1" dirty="0" smtClean="0">
                <a:cs typeface="Arial" charset="0"/>
              </a:rPr>
              <a:t> </a:t>
            </a:r>
            <a:r>
              <a:rPr lang="it-IT" b="1" dirty="0" err="1" smtClean="0">
                <a:cs typeface="Arial" charset="0"/>
              </a:rPr>
              <a:t>offices</a:t>
            </a:r>
            <a:endParaRPr lang="it-IT" sz="2000" b="1" dirty="0" smtClean="0">
              <a:cs typeface="Arial" charset="0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799457" cy="52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3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/>
        </p:nvGraphicFramePr>
        <p:xfrm>
          <a:off x="1465" y="1589"/>
          <a:ext cx="1465" cy="1587"/>
        </p:xfrm>
        <a:graphic>
          <a:graphicData uri="http://schemas.openxmlformats.org/presentationml/2006/ole">
            <p:oleObj spid="_x0000_s17537" name="think-cell Slide" r:id="rId3" imgW="360" imgH="360" progId="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2003963" y="2942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8CEEFED-B236-497C-88A4-B1E614BAF88C}" type="slidenum">
              <a:rPr lang="it-IT" sz="9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z="9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hangingPunct="0"/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Revenue Agency - 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Land  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Division - 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Services and Users </a:t>
            </a:r>
          </a:p>
        </p:txBody>
      </p:sp>
      <p:sp>
        <p:nvSpPr>
          <p:cNvPr id="14" name="ListLeanHorizontalTextTopic1"/>
          <p:cNvSpPr txBox="1">
            <a:spLocks/>
          </p:cNvSpPr>
          <p:nvPr/>
        </p:nvSpPr>
        <p:spPr>
          <a:xfrm>
            <a:off x="580069" y="1655627"/>
            <a:ext cx="2506358" cy="166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de-DE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stLeanHorizontalTextTopic1"/>
          <p:cNvSpPr txBox="1">
            <a:spLocks/>
          </p:cNvSpPr>
          <p:nvPr/>
        </p:nvSpPr>
        <p:spPr>
          <a:xfrm>
            <a:off x="769498" y="3043879"/>
            <a:ext cx="2506358" cy="166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de-DE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825908" y="3323533"/>
            <a:ext cx="2462333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24" name="ListLeanHorizontalTextTopic1"/>
          <p:cNvSpPr txBox="1">
            <a:spLocks/>
          </p:cNvSpPr>
          <p:nvPr/>
        </p:nvSpPr>
        <p:spPr>
          <a:xfrm>
            <a:off x="827584" y="4702077"/>
            <a:ext cx="2506358" cy="166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Administrations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42"/>
          <p:cNvSpPr/>
          <p:nvPr/>
        </p:nvSpPr>
        <p:spPr bwMode="ltGray">
          <a:xfrm>
            <a:off x="747654" y="3347927"/>
            <a:ext cx="2528202" cy="1150661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services mainly to </a:t>
            </a:r>
            <a:r>
              <a:rPr lang="en-US" sz="12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</a:t>
            </a:r>
            <a:r>
              <a:rPr lang="en-US" sz="12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cadastral information 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prepare and submit 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documents, also </a:t>
            </a:r>
            <a:r>
              <a:rPr lang="en-US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electronically</a:t>
            </a:r>
            <a:endParaRPr lang="it-IT" sz="12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2"/>
          <p:cNvSpPr/>
          <p:nvPr/>
        </p:nvSpPr>
        <p:spPr bwMode="ltGray">
          <a:xfrm>
            <a:off x="768362" y="1988840"/>
            <a:ext cx="2519879" cy="936104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</a:t>
            </a:r>
            <a:r>
              <a:rPr lang="en-US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services of </a:t>
            </a:r>
            <a:r>
              <a:rPr lang="en-US" sz="12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Cadastral Survey and certification </a:t>
            </a:r>
            <a:r>
              <a:rPr lang="en-US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cadastral </a:t>
            </a: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US" sz="12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2"/>
          <p:cNvSpPr/>
          <p:nvPr/>
        </p:nvSpPr>
        <p:spPr bwMode="ltGray">
          <a:xfrm>
            <a:off x="825908" y="5087817"/>
            <a:ext cx="2462333" cy="1005479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central and local Public Administrations, as well as public and private entities,  using the services for </a:t>
            </a:r>
            <a:r>
              <a:rPr lang="en-US" sz="12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and control activities</a:t>
            </a:r>
            <a:endParaRPr lang="it-IT" sz="1200" b="1" dirty="0" smtClean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it-IT" sz="1200" dirty="0" smtClean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 algn="just"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08" y="2924944"/>
            <a:ext cx="511511" cy="3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628" y="1484784"/>
            <a:ext cx="557981" cy="38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7585" y="4581128"/>
            <a:ext cx="528874" cy="34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798325" y="4953447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GB" altLang="it-IT">
              <a:latin typeface="Times New Roman" pitchFamily="18" charset="0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1007824" y="980728"/>
            <a:ext cx="198000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5220072" y="980728"/>
            <a:ext cx="2304256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nettore 1 34"/>
          <p:cNvCxnSpPr/>
          <p:nvPr/>
        </p:nvCxnSpPr>
        <p:spPr>
          <a:xfrm>
            <a:off x="825908" y="1890609"/>
            <a:ext cx="2462333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6" name="Connettore 1 35"/>
          <p:cNvCxnSpPr/>
          <p:nvPr/>
        </p:nvCxnSpPr>
        <p:spPr>
          <a:xfrm>
            <a:off x="825908" y="4963800"/>
            <a:ext cx="2462333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0"/>
          <p:cNvGrpSpPr>
            <a:grpSpLocks noChangeAspect="1"/>
          </p:cNvGrpSpPr>
          <p:nvPr/>
        </p:nvGrpSpPr>
        <p:grpSpPr bwMode="auto">
          <a:xfrm>
            <a:off x="3843338" y="1801813"/>
            <a:ext cx="4921250" cy="2471738"/>
            <a:chOff x="2421" y="1135"/>
            <a:chExt cx="3100" cy="1557"/>
          </a:xfrm>
        </p:grpSpPr>
        <p:sp>
          <p:nvSpPr>
            <p:cNvPr id="5" name="Rectangle 41"/>
            <p:cNvSpPr>
              <a:spLocks noChangeArrowheads="1"/>
            </p:cNvSpPr>
            <p:nvPr/>
          </p:nvSpPr>
          <p:spPr bwMode="auto">
            <a:xfrm>
              <a:off x="2482" y="2381"/>
              <a:ext cx="3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Includes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42"/>
            <p:cNvSpPr>
              <a:spLocks noChangeArrowheads="1"/>
            </p:cNvSpPr>
            <p:nvPr/>
          </p:nvSpPr>
          <p:spPr bwMode="auto">
            <a:xfrm>
              <a:off x="2759" y="2381"/>
              <a:ext cx="1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2882" y="2381"/>
              <a:ext cx="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inventory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3180" y="2381"/>
              <a:ext cx="9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of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45"/>
            <p:cNvSpPr>
              <a:spLocks noChangeArrowheads="1"/>
            </p:cNvSpPr>
            <p:nvPr/>
          </p:nvSpPr>
          <p:spPr bwMode="auto">
            <a:xfrm>
              <a:off x="3267" y="2381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real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482" y="2452"/>
              <a:ext cx="2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estate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7"/>
            <p:cNvSpPr>
              <a:spLocks noChangeArrowheads="1"/>
            </p:cNvSpPr>
            <p:nvPr/>
          </p:nvSpPr>
          <p:spPr bwMode="auto">
            <a:xfrm>
              <a:off x="2691" y="2452"/>
              <a:ext cx="3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properties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48"/>
            <p:cNvSpPr>
              <a:spLocks noChangeArrowheads="1"/>
            </p:cNvSpPr>
            <p:nvPr/>
          </p:nvSpPr>
          <p:spPr bwMode="auto">
            <a:xfrm>
              <a:off x="2984" y="2452"/>
              <a:ext cx="5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.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3031" y="2452"/>
              <a:ext cx="27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Defines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0"/>
            <p:cNvSpPr>
              <a:spLocks noChangeArrowheads="1"/>
            </p:cNvSpPr>
            <p:nvPr/>
          </p:nvSpPr>
          <p:spPr bwMode="auto">
            <a:xfrm>
              <a:off x="3285" y="2452"/>
              <a:ext cx="1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51"/>
            <p:cNvSpPr>
              <a:spLocks noChangeArrowheads="1"/>
            </p:cNvSpPr>
            <p:nvPr/>
          </p:nvSpPr>
          <p:spPr bwMode="auto">
            <a:xfrm>
              <a:off x="2482" y="2524"/>
              <a:ext cx="2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value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2696" y="2524"/>
              <a:ext cx="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of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2807" y="2524"/>
              <a:ext cx="3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properties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>
              <a:off x="3155" y="2524"/>
              <a:ext cx="1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for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3289" y="2524"/>
              <a:ext cx="1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tax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2482" y="2595"/>
              <a:ext cx="3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purposes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57"/>
            <p:cNvSpPr>
              <a:spLocks noChangeArrowheads="1"/>
            </p:cNvSpPr>
            <p:nvPr/>
          </p:nvSpPr>
          <p:spPr bwMode="auto">
            <a:xfrm>
              <a:off x="2850" y="1135"/>
              <a:ext cx="2237" cy="13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3623" y="1150"/>
              <a:ext cx="74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LAND AGENCY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/>
          </p:nvSpPr>
          <p:spPr bwMode="auto">
            <a:xfrm>
              <a:off x="2467" y="1429"/>
              <a:ext cx="765" cy="283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2553" y="1464"/>
              <a:ext cx="43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Cadaster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61"/>
            <p:cNvSpPr>
              <a:spLocks noChangeArrowheads="1"/>
            </p:cNvSpPr>
            <p:nvPr/>
          </p:nvSpPr>
          <p:spPr bwMode="auto">
            <a:xfrm>
              <a:off x="2962" y="1464"/>
              <a:ext cx="2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and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62"/>
            <p:cNvSpPr>
              <a:spLocks noChangeArrowheads="1"/>
            </p:cNvSpPr>
            <p:nvPr/>
          </p:nvSpPr>
          <p:spPr bwMode="auto">
            <a:xfrm>
              <a:off x="2600" y="1578"/>
              <a:ext cx="54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cartography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63"/>
            <p:cNvSpPr>
              <a:spLocks noChangeArrowheads="1"/>
            </p:cNvSpPr>
            <p:nvPr/>
          </p:nvSpPr>
          <p:spPr bwMode="auto">
            <a:xfrm>
              <a:off x="3464" y="1429"/>
              <a:ext cx="1098" cy="2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Rectangle 64"/>
            <p:cNvSpPr>
              <a:spLocks noChangeArrowheads="1"/>
            </p:cNvSpPr>
            <p:nvPr/>
          </p:nvSpPr>
          <p:spPr bwMode="auto">
            <a:xfrm>
              <a:off x="3616" y="1526"/>
              <a:ext cx="83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Real estate </a:t>
              </a:r>
              <a:r>
                <a:rPr kumimoji="0" lang="it-IT" altLang="it-IT" sz="12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registry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65"/>
            <p:cNvSpPr>
              <a:spLocks noChangeArrowheads="1"/>
            </p:cNvSpPr>
            <p:nvPr/>
          </p:nvSpPr>
          <p:spPr bwMode="auto">
            <a:xfrm>
              <a:off x="4705" y="1429"/>
              <a:ext cx="765" cy="37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66"/>
            <p:cNvSpPr>
              <a:spLocks noChangeArrowheads="1"/>
            </p:cNvSpPr>
            <p:nvPr/>
          </p:nvSpPr>
          <p:spPr bwMode="auto">
            <a:xfrm>
              <a:off x="4836" y="1454"/>
              <a:ext cx="5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Real estate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67"/>
            <p:cNvSpPr>
              <a:spLocks noChangeArrowheads="1"/>
            </p:cNvSpPr>
            <p:nvPr/>
          </p:nvSpPr>
          <p:spPr bwMode="auto">
            <a:xfrm>
              <a:off x="4930" y="1567"/>
              <a:ext cx="3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market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68"/>
            <p:cNvSpPr>
              <a:spLocks noChangeArrowheads="1"/>
            </p:cNvSpPr>
            <p:nvPr/>
          </p:nvSpPr>
          <p:spPr bwMode="auto">
            <a:xfrm>
              <a:off x="4840" y="1681"/>
              <a:ext cx="5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observatory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2447" y="2207"/>
              <a:ext cx="935" cy="113"/>
            </a:xfrm>
            <a:custGeom>
              <a:avLst/>
              <a:gdLst>
                <a:gd name="T0" fmla="*/ 0 w 935"/>
                <a:gd name="T1" fmla="*/ 0 h 113"/>
                <a:gd name="T2" fmla="*/ 479 w 935"/>
                <a:gd name="T3" fmla="*/ 113 h 113"/>
                <a:gd name="T4" fmla="*/ 935 w 935"/>
                <a:gd name="T5" fmla="*/ 0 h 113"/>
                <a:gd name="T6" fmla="*/ 0 w 935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5" h="113">
                  <a:moveTo>
                    <a:pt x="0" y="0"/>
                  </a:moveTo>
                  <a:lnTo>
                    <a:pt x="479" y="113"/>
                  </a:lnTo>
                  <a:lnTo>
                    <a:pt x="9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>
              <a:off x="3574" y="2207"/>
              <a:ext cx="934" cy="106"/>
            </a:xfrm>
            <a:custGeom>
              <a:avLst/>
              <a:gdLst>
                <a:gd name="T0" fmla="*/ 0 w 934"/>
                <a:gd name="T1" fmla="*/ 0 h 106"/>
                <a:gd name="T2" fmla="*/ 479 w 934"/>
                <a:gd name="T3" fmla="*/ 106 h 106"/>
                <a:gd name="T4" fmla="*/ 934 w 934"/>
                <a:gd name="T5" fmla="*/ 0 h 106"/>
                <a:gd name="T6" fmla="*/ 0 w 934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4" h="106">
                  <a:moveTo>
                    <a:pt x="0" y="0"/>
                  </a:moveTo>
                  <a:lnTo>
                    <a:pt x="479" y="106"/>
                  </a:lnTo>
                  <a:lnTo>
                    <a:pt x="9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48" name="Freeform 88"/>
            <p:cNvSpPr>
              <a:spLocks/>
            </p:cNvSpPr>
            <p:nvPr/>
          </p:nvSpPr>
          <p:spPr bwMode="auto">
            <a:xfrm>
              <a:off x="4706" y="2207"/>
              <a:ext cx="800" cy="113"/>
            </a:xfrm>
            <a:custGeom>
              <a:avLst/>
              <a:gdLst>
                <a:gd name="T0" fmla="*/ 0 w 800"/>
                <a:gd name="T1" fmla="*/ 0 h 113"/>
                <a:gd name="T2" fmla="*/ 410 w 800"/>
                <a:gd name="T3" fmla="*/ 113 h 113"/>
                <a:gd name="T4" fmla="*/ 800 w 800"/>
                <a:gd name="T5" fmla="*/ 0 h 113"/>
                <a:gd name="T6" fmla="*/ 0 w 800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13">
                  <a:moveTo>
                    <a:pt x="0" y="0"/>
                  </a:moveTo>
                  <a:lnTo>
                    <a:pt x="410" y="113"/>
                  </a:lnTo>
                  <a:lnTo>
                    <a:pt x="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49" name="Rectangle 89"/>
            <p:cNvSpPr>
              <a:spLocks noChangeArrowheads="1"/>
            </p:cNvSpPr>
            <p:nvPr/>
          </p:nvSpPr>
          <p:spPr bwMode="auto">
            <a:xfrm>
              <a:off x="4740" y="2381"/>
              <a:ext cx="28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Collects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0" name="Rectangle 90"/>
            <p:cNvSpPr>
              <a:spLocks noChangeArrowheads="1"/>
            </p:cNvSpPr>
            <p:nvPr/>
          </p:nvSpPr>
          <p:spPr bwMode="auto">
            <a:xfrm>
              <a:off x="5024" y="2381"/>
              <a:ext cx="38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information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1" name="Rectangle 91"/>
            <p:cNvSpPr>
              <a:spLocks noChangeArrowheads="1"/>
            </p:cNvSpPr>
            <p:nvPr/>
          </p:nvSpPr>
          <p:spPr bwMode="auto">
            <a:xfrm>
              <a:off x="5399" y="2381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2" name="Rectangle 92"/>
            <p:cNvSpPr>
              <a:spLocks noChangeArrowheads="1"/>
            </p:cNvSpPr>
            <p:nvPr/>
          </p:nvSpPr>
          <p:spPr bwMode="auto">
            <a:xfrm>
              <a:off x="4740" y="2452"/>
              <a:ext cx="1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3" name="Rectangle 93"/>
            <p:cNvSpPr>
              <a:spLocks noChangeArrowheads="1"/>
            </p:cNvSpPr>
            <p:nvPr/>
          </p:nvSpPr>
          <p:spPr bwMode="auto">
            <a:xfrm>
              <a:off x="4882" y="2452"/>
              <a:ext cx="1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real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4" name="Rectangle 94"/>
            <p:cNvSpPr>
              <a:spLocks noChangeArrowheads="1"/>
            </p:cNvSpPr>
            <p:nvPr/>
          </p:nvSpPr>
          <p:spPr bwMode="auto">
            <a:xfrm>
              <a:off x="5041" y="2452"/>
              <a:ext cx="2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estate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5" name="Rectangle 95"/>
            <p:cNvSpPr>
              <a:spLocks noChangeArrowheads="1"/>
            </p:cNvSpPr>
            <p:nvPr/>
          </p:nvSpPr>
          <p:spPr bwMode="auto">
            <a:xfrm>
              <a:off x="5270" y="2452"/>
              <a:ext cx="25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market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6" name="Rectangle 96"/>
            <p:cNvSpPr>
              <a:spLocks noChangeArrowheads="1"/>
            </p:cNvSpPr>
            <p:nvPr/>
          </p:nvSpPr>
          <p:spPr bwMode="auto">
            <a:xfrm>
              <a:off x="4740" y="2524"/>
              <a:ext cx="1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and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7" name="Rectangle 97"/>
            <p:cNvSpPr>
              <a:spLocks noChangeArrowheads="1"/>
            </p:cNvSpPr>
            <p:nvPr/>
          </p:nvSpPr>
          <p:spPr bwMode="auto">
            <a:xfrm>
              <a:off x="4998" y="2524"/>
              <a:ext cx="3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analyzes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8" name="Rectangle 98"/>
            <p:cNvSpPr>
              <a:spLocks noChangeArrowheads="1"/>
            </p:cNvSpPr>
            <p:nvPr/>
          </p:nvSpPr>
          <p:spPr bwMode="auto">
            <a:xfrm>
              <a:off x="5406" y="2524"/>
              <a:ext cx="10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its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9" name="Rectangle 99"/>
            <p:cNvSpPr>
              <a:spLocks noChangeArrowheads="1"/>
            </p:cNvSpPr>
            <p:nvPr/>
          </p:nvSpPr>
          <p:spPr bwMode="auto">
            <a:xfrm>
              <a:off x="4740" y="2595"/>
              <a:ext cx="30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changes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0" name="Rectangle 100"/>
            <p:cNvSpPr>
              <a:spLocks noChangeArrowheads="1"/>
            </p:cNvSpPr>
            <p:nvPr/>
          </p:nvSpPr>
          <p:spPr bwMode="auto">
            <a:xfrm>
              <a:off x="5007" y="2595"/>
              <a:ext cx="1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over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1" name="Rectangle 101"/>
            <p:cNvSpPr>
              <a:spLocks noChangeArrowheads="1"/>
            </p:cNvSpPr>
            <p:nvPr/>
          </p:nvSpPr>
          <p:spPr bwMode="auto">
            <a:xfrm>
              <a:off x="5153" y="2595"/>
              <a:ext cx="16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time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2" name="Rectangle 102"/>
            <p:cNvSpPr>
              <a:spLocks noChangeArrowheads="1"/>
            </p:cNvSpPr>
            <p:nvPr/>
          </p:nvSpPr>
          <p:spPr bwMode="auto">
            <a:xfrm>
              <a:off x="2421" y="1886"/>
              <a:ext cx="481" cy="22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63" name="Rectangle 103"/>
            <p:cNvSpPr>
              <a:spLocks noChangeArrowheads="1"/>
            </p:cNvSpPr>
            <p:nvPr/>
          </p:nvSpPr>
          <p:spPr bwMode="auto">
            <a:xfrm>
              <a:off x="2577" y="1961"/>
              <a:ext cx="21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Land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4" name="Rectangle 104"/>
            <p:cNvSpPr>
              <a:spLocks noChangeArrowheads="1"/>
            </p:cNvSpPr>
            <p:nvPr/>
          </p:nvSpPr>
          <p:spPr bwMode="auto">
            <a:xfrm>
              <a:off x="2929" y="1886"/>
              <a:ext cx="482" cy="22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65" name="Rectangle 105"/>
            <p:cNvSpPr>
              <a:spLocks noChangeArrowheads="1"/>
            </p:cNvSpPr>
            <p:nvPr/>
          </p:nvSpPr>
          <p:spPr bwMode="auto">
            <a:xfrm>
              <a:off x="3017" y="1961"/>
              <a:ext cx="35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Buildings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6" name="Rectangle 106"/>
            <p:cNvSpPr>
              <a:spLocks noChangeArrowheads="1"/>
            </p:cNvSpPr>
            <p:nvPr/>
          </p:nvSpPr>
          <p:spPr bwMode="auto">
            <a:xfrm>
              <a:off x="3464" y="1885"/>
              <a:ext cx="591" cy="2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67" name="Rectangle 107"/>
            <p:cNvSpPr>
              <a:spLocks noChangeArrowheads="1"/>
            </p:cNvSpPr>
            <p:nvPr/>
          </p:nvSpPr>
          <p:spPr bwMode="auto">
            <a:xfrm>
              <a:off x="3514" y="19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8" name="Rectangle 108"/>
            <p:cNvSpPr>
              <a:spLocks noChangeArrowheads="1"/>
            </p:cNvSpPr>
            <p:nvPr/>
          </p:nvSpPr>
          <p:spPr bwMode="auto">
            <a:xfrm>
              <a:off x="3550" y="1957"/>
              <a:ext cx="4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Registrations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9" name="Rectangle 109"/>
            <p:cNvSpPr>
              <a:spLocks noChangeArrowheads="1"/>
            </p:cNvSpPr>
            <p:nvPr/>
          </p:nvSpPr>
          <p:spPr bwMode="auto">
            <a:xfrm>
              <a:off x="4080" y="1886"/>
              <a:ext cx="482" cy="22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270" name="Rectangle 110"/>
            <p:cNvSpPr>
              <a:spLocks noChangeArrowheads="1"/>
            </p:cNvSpPr>
            <p:nvPr/>
          </p:nvSpPr>
          <p:spPr bwMode="auto">
            <a:xfrm>
              <a:off x="4120" y="1915"/>
              <a:ext cx="4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Real estate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1" name="Rectangle 111"/>
            <p:cNvSpPr>
              <a:spLocks noChangeArrowheads="1"/>
            </p:cNvSpPr>
            <p:nvPr/>
          </p:nvSpPr>
          <p:spPr bwMode="auto">
            <a:xfrm>
              <a:off x="4195" y="2006"/>
              <a:ext cx="30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register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08" name="Freeform 112"/>
            <p:cNvSpPr>
              <a:spLocks noEditPoints="1"/>
            </p:cNvSpPr>
            <p:nvPr/>
          </p:nvSpPr>
          <p:spPr bwMode="auto">
            <a:xfrm>
              <a:off x="2835" y="1342"/>
              <a:ext cx="2267" cy="102"/>
            </a:xfrm>
            <a:custGeom>
              <a:avLst/>
              <a:gdLst>
                <a:gd name="T0" fmla="*/ 112 w 16000"/>
                <a:gd name="T1" fmla="*/ 611 h 716"/>
                <a:gd name="T2" fmla="*/ 112 w 16000"/>
                <a:gd name="T3" fmla="*/ 12 h 716"/>
                <a:gd name="T4" fmla="*/ 100 w 16000"/>
                <a:gd name="T5" fmla="*/ 24 h 716"/>
                <a:gd name="T6" fmla="*/ 15900 w 16000"/>
                <a:gd name="T7" fmla="*/ 24 h 716"/>
                <a:gd name="T8" fmla="*/ 15888 w 16000"/>
                <a:gd name="T9" fmla="*/ 12 h 716"/>
                <a:gd name="T10" fmla="*/ 15888 w 16000"/>
                <a:gd name="T11" fmla="*/ 616 h 716"/>
                <a:gd name="T12" fmla="*/ 15912 w 16000"/>
                <a:gd name="T13" fmla="*/ 616 h 716"/>
                <a:gd name="T14" fmla="*/ 15912 w 16000"/>
                <a:gd name="T15" fmla="*/ 0 h 716"/>
                <a:gd name="T16" fmla="*/ 88 w 16000"/>
                <a:gd name="T17" fmla="*/ 0 h 716"/>
                <a:gd name="T18" fmla="*/ 88 w 16000"/>
                <a:gd name="T19" fmla="*/ 611 h 716"/>
                <a:gd name="T20" fmla="*/ 112 w 16000"/>
                <a:gd name="T21" fmla="*/ 611 h 716"/>
                <a:gd name="T22" fmla="*/ 0 w 16000"/>
                <a:gd name="T23" fmla="*/ 611 h 716"/>
                <a:gd name="T24" fmla="*/ 100 w 16000"/>
                <a:gd name="T25" fmla="*/ 711 h 716"/>
                <a:gd name="T26" fmla="*/ 200 w 16000"/>
                <a:gd name="T27" fmla="*/ 611 h 716"/>
                <a:gd name="T28" fmla="*/ 100 w 16000"/>
                <a:gd name="T29" fmla="*/ 511 h 716"/>
                <a:gd name="T30" fmla="*/ 0 w 16000"/>
                <a:gd name="T31" fmla="*/ 611 h 716"/>
                <a:gd name="T32" fmla="*/ 15800 w 16000"/>
                <a:gd name="T33" fmla="*/ 616 h 716"/>
                <a:gd name="T34" fmla="*/ 15900 w 16000"/>
                <a:gd name="T35" fmla="*/ 716 h 716"/>
                <a:gd name="T36" fmla="*/ 16000 w 16000"/>
                <a:gd name="T37" fmla="*/ 616 h 716"/>
                <a:gd name="T38" fmla="*/ 15900 w 16000"/>
                <a:gd name="T39" fmla="*/ 516 h 716"/>
                <a:gd name="T40" fmla="*/ 15800 w 16000"/>
                <a:gd name="T41" fmla="*/ 6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00" h="716">
                  <a:moveTo>
                    <a:pt x="112" y="611"/>
                  </a:moveTo>
                  <a:lnTo>
                    <a:pt x="112" y="12"/>
                  </a:lnTo>
                  <a:lnTo>
                    <a:pt x="100" y="24"/>
                  </a:lnTo>
                  <a:lnTo>
                    <a:pt x="15900" y="24"/>
                  </a:lnTo>
                  <a:lnTo>
                    <a:pt x="15888" y="12"/>
                  </a:lnTo>
                  <a:lnTo>
                    <a:pt x="15888" y="616"/>
                  </a:lnTo>
                  <a:lnTo>
                    <a:pt x="15912" y="616"/>
                  </a:lnTo>
                  <a:lnTo>
                    <a:pt x="15912" y="0"/>
                  </a:lnTo>
                  <a:lnTo>
                    <a:pt x="88" y="0"/>
                  </a:lnTo>
                  <a:lnTo>
                    <a:pt x="88" y="611"/>
                  </a:lnTo>
                  <a:lnTo>
                    <a:pt x="112" y="611"/>
                  </a:lnTo>
                  <a:close/>
                  <a:moveTo>
                    <a:pt x="0" y="611"/>
                  </a:moveTo>
                  <a:cubicBezTo>
                    <a:pt x="0" y="667"/>
                    <a:pt x="45" y="711"/>
                    <a:pt x="100" y="711"/>
                  </a:cubicBezTo>
                  <a:cubicBezTo>
                    <a:pt x="156" y="711"/>
                    <a:pt x="200" y="667"/>
                    <a:pt x="200" y="611"/>
                  </a:cubicBezTo>
                  <a:cubicBezTo>
                    <a:pt x="200" y="556"/>
                    <a:pt x="156" y="511"/>
                    <a:pt x="100" y="511"/>
                  </a:cubicBezTo>
                  <a:cubicBezTo>
                    <a:pt x="45" y="511"/>
                    <a:pt x="0" y="556"/>
                    <a:pt x="0" y="611"/>
                  </a:cubicBezTo>
                  <a:close/>
                  <a:moveTo>
                    <a:pt x="15800" y="616"/>
                  </a:moveTo>
                  <a:cubicBezTo>
                    <a:pt x="15800" y="671"/>
                    <a:pt x="15845" y="716"/>
                    <a:pt x="15900" y="716"/>
                  </a:cubicBezTo>
                  <a:cubicBezTo>
                    <a:pt x="15956" y="716"/>
                    <a:pt x="16000" y="671"/>
                    <a:pt x="16000" y="616"/>
                  </a:cubicBezTo>
                  <a:cubicBezTo>
                    <a:pt x="16000" y="560"/>
                    <a:pt x="15956" y="516"/>
                    <a:pt x="15900" y="516"/>
                  </a:cubicBezTo>
                  <a:cubicBezTo>
                    <a:pt x="15845" y="516"/>
                    <a:pt x="15800" y="560"/>
                    <a:pt x="15800" y="61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09" name="Freeform 113"/>
            <p:cNvSpPr>
              <a:spLocks noEditPoints="1"/>
            </p:cNvSpPr>
            <p:nvPr/>
          </p:nvSpPr>
          <p:spPr bwMode="auto">
            <a:xfrm>
              <a:off x="4013" y="1270"/>
              <a:ext cx="28" cy="174"/>
            </a:xfrm>
            <a:custGeom>
              <a:avLst/>
              <a:gdLst>
                <a:gd name="T0" fmla="*/ 224 w 400"/>
                <a:gd name="T1" fmla="*/ 0 h 2464"/>
                <a:gd name="T2" fmla="*/ 224 w 400"/>
                <a:gd name="T3" fmla="*/ 2264 h 2464"/>
                <a:gd name="T4" fmla="*/ 176 w 400"/>
                <a:gd name="T5" fmla="*/ 2264 h 2464"/>
                <a:gd name="T6" fmla="*/ 176 w 400"/>
                <a:gd name="T7" fmla="*/ 0 h 2464"/>
                <a:gd name="T8" fmla="*/ 224 w 400"/>
                <a:gd name="T9" fmla="*/ 0 h 2464"/>
                <a:gd name="T10" fmla="*/ 400 w 400"/>
                <a:gd name="T11" fmla="*/ 2264 h 2464"/>
                <a:gd name="T12" fmla="*/ 200 w 400"/>
                <a:gd name="T13" fmla="*/ 2464 h 2464"/>
                <a:gd name="T14" fmla="*/ 0 w 400"/>
                <a:gd name="T15" fmla="*/ 2264 h 2464"/>
                <a:gd name="T16" fmla="*/ 200 w 400"/>
                <a:gd name="T17" fmla="*/ 2064 h 2464"/>
                <a:gd name="T18" fmla="*/ 400 w 400"/>
                <a:gd name="T19" fmla="*/ 22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2464">
                  <a:moveTo>
                    <a:pt x="224" y="0"/>
                  </a:moveTo>
                  <a:lnTo>
                    <a:pt x="224" y="2264"/>
                  </a:lnTo>
                  <a:lnTo>
                    <a:pt x="176" y="2264"/>
                  </a:lnTo>
                  <a:lnTo>
                    <a:pt x="176" y="0"/>
                  </a:lnTo>
                  <a:lnTo>
                    <a:pt x="224" y="0"/>
                  </a:lnTo>
                  <a:close/>
                  <a:moveTo>
                    <a:pt x="400" y="2264"/>
                  </a:moveTo>
                  <a:cubicBezTo>
                    <a:pt x="400" y="2375"/>
                    <a:pt x="311" y="2464"/>
                    <a:pt x="200" y="2464"/>
                  </a:cubicBezTo>
                  <a:cubicBezTo>
                    <a:pt x="90" y="2464"/>
                    <a:pt x="0" y="2375"/>
                    <a:pt x="0" y="2264"/>
                  </a:cubicBezTo>
                  <a:cubicBezTo>
                    <a:pt x="0" y="2154"/>
                    <a:pt x="90" y="2064"/>
                    <a:pt x="200" y="2064"/>
                  </a:cubicBezTo>
                  <a:cubicBezTo>
                    <a:pt x="311" y="2064"/>
                    <a:pt x="400" y="2154"/>
                    <a:pt x="400" y="2264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10" name="Freeform 114"/>
            <p:cNvSpPr>
              <a:spLocks noEditPoints="1"/>
            </p:cNvSpPr>
            <p:nvPr/>
          </p:nvSpPr>
          <p:spPr bwMode="auto">
            <a:xfrm>
              <a:off x="3745" y="1724"/>
              <a:ext cx="270" cy="176"/>
            </a:xfrm>
            <a:custGeom>
              <a:avLst/>
              <a:gdLst>
                <a:gd name="T0" fmla="*/ 3808 w 3808"/>
                <a:gd name="T1" fmla="*/ 0 h 2484"/>
                <a:gd name="T2" fmla="*/ 3808 w 3808"/>
                <a:gd name="T3" fmla="*/ 1166 h 2484"/>
                <a:gd name="T4" fmla="*/ 200 w 3808"/>
                <a:gd name="T5" fmla="*/ 1166 h 2484"/>
                <a:gd name="T6" fmla="*/ 224 w 3808"/>
                <a:gd name="T7" fmla="*/ 1142 h 2484"/>
                <a:gd name="T8" fmla="*/ 224 w 3808"/>
                <a:gd name="T9" fmla="*/ 2284 h 2484"/>
                <a:gd name="T10" fmla="*/ 176 w 3808"/>
                <a:gd name="T11" fmla="*/ 2284 h 2484"/>
                <a:gd name="T12" fmla="*/ 176 w 3808"/>
                <a:gd name="T13" fmla="*/ 1118 h 2484"/>
                <a:gd name="T14" fmla="*/ 3784 w 3808"/>
                <a:gd name="T15" fmla="*/ 1118 h 2484"/>
                <a:gd name="T16" fmla="*/ 3760 w 3808"/>
                <a:gd name="T17" fmla="*/ 1142 h 2484"/>
                <a:gd name="T18" fmla="*/ 3760 w 3808"/>
                <a:gd name="T19" fmla="*/ 0 h 2484"/>
                <a:gd name="T20" fmla="*/ 3808 w 3808"/>
                <a:gd name="T21" fmla="*/ 0 h 2484"/>
                <a:gd name="T22" fmla="*/ 400 w 3808"/>
                <a:gd name="T23" fmla="*/ 2284 h 2484"/>
                <a:gd name="T24" fmla="*/ 200 w 3808"/>
                <a:gd name="T25" fmla="*/ 2484 h 2484"/>
                <a:gd name="T26" fmla="*/ 0 w 3808"/>
                <a:gd name="T27" fmla="*/ 2284 h 2484"/>
                <a:gd name="T28" fmla="*/ 200 w 3808"/>
                <a:gd name="T29" fmla="*/ 2084 h 2484"/>
                <a:gd name="T30" fmla="*/ 400 w 3808"/>
                <a:gd name="T31" fmla="*/ 2284 h 2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08" h="2484">
                  <a:moveTo>
                    <a:pt x="3808" y="0"/>
                  </a:moveTo>
                  <a:lnTo>
                    <a:pt x="3808" y="1166"/>
                  </a:lnTo>
                  <a:lnTo>
                    <a:pt x="200" y="1166"/>
                  </a:lnTo>
                  <a:lnTo>
                    <a:pt x="224" y="1142"/>
                  </a:lnTo>
                  <a:lnTo>
                    <a:pt x="224" y="2284"/>
                  </a:lnTo>
                  <a:lnTo>
                    <a:pt x="176" y="2284"/>
                  </a:lnTo>
                  <a:lnTo>
                    <a:pt x="176" y="1118"/>
                  </a:lnTo>
                  <a:lnTo>
                    <a:pt x="3784" y="1118"/>
                  </a:lnTo>
                  <a:lnTo>
                    <a:pt x="3760" y="1142"/>
                  </a:lnTo>
                  <a:lnTo>
                    <a:pt x="3760" y="0"/>
                  </a:lnTo>
                  <a:lnTo>
                    <a:pt x="3808" y="0"/>
                  </a:lnTo>
                  <a:close/>
                  <a:moveTo>
                    <a:pt x="400" y="2284"/>
                  </a:moveTo>
                  <a:cubicBezTo>
                    <a:pt x="400" y="2394"/>
                    <a:pt x="311" y="2484"/>
                    <a:pt x="200" y="2484"/>
                  </a:cubicBezTo>
                  <a:cubicBezTo>
                    <a:pt x="90" y="2484"/>
                    <a:pt x="0" y="2394"/>
                    <a:pt x="0" y="2284"/>
                  </a:cubicBezTo>
                  <a:cubicBezTo>
                    <a:pt x="0" y="2173"/>
                    <a:pt x="90" y="2084"/>
                    <a:pt x="200" y="2084"/>
                  </a:cubicBezTo>
                  <a:cubicBezTo>
                    <a:pt x="311" y="2084"/>
                    <a:pt x="400" y="2173"/>
                    <a:pt x="400" y="2284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11" name="Freeform 115"/>
            <p:cNvSpPr>
              <a:spLocks noEditPoints="1"/>
            </p:cNvSpPr>
            <p:nvPr/>
          </p:nvSpPr>
          <p:spPr bwMode="auto">
            <a:xfrm>
              <a:off x="4012" y="1724"/>
              <a:ext cx="323" cy="176"/>
            </a:xfrm>
            <a:custGeom>
              <a:avLst/>
              <a:gdLst>
                <a:gd name="T0" fmla="*/ 0 w 4566"/>
                <a:gd name="T1" fmla="*/ 0 h 2492"/>
                <a:gd name="T2" fmla="*/ 0 w 4566"/>
                <a:gd name="T3" fmla="*/ 1170 h 2492"/>
                <a:gd name="T4" fmla="*/ 4366 w 4566"/>
                <a:gd name="T5" fmla="*/ 1170 h 2492"/>
                <a:gd name="T6" fmla="*/ 4342 w 4566"/>
                <a:gd name="T7" fmla="*/ 1146 h 2492"/>
                <a:gd name="T8" fmla="*/ 4342 w 4566"/>
                <a:gd name="T9" fmla="*/ 2292 h 2492"/>
                <a:gd name="T10" fmla="*/ 4390 w 4566"/>
                <a:gd name="T11" fmla="*/ 2292 h 2492"/>
                <a:gd name="T12" fmla="*/ 4390 w 4566"/>
                <a:gd name="T13" fmla="*/ 1122 h 2492"/>
                <a:gd name="T14" fmla="*/ 24 w 4566"/>
                <a:gd name="T15" fmla="*/ 1122 h 2492"/>
                <a:gd name="T16" fmla="*/ 48 w 4566"/>
                <a:gd name="T17" fmla="*/ 1146 h 2492"/>
                <a:gd name="T18" fmla="*/ 48 w 4566"/>
                <a:gd name="T19" fmla="*/ 0 h 2492"/>
                <a:gd name="T20" fmla="*/ 0 w 4566"/>
                <a:gd name="T21" fmla="*/ 0 h 2492"/>
                <a:gd name="T22" fmla="*/ 4166 w 4566"/>
                <a:gd name="T23" fmla="*/ 2292 h 2492"/>
                <a:gd name="T24" fmla="*/ 4366 w 4566"/>
                <a:gd name="T25" fmla="*/ 2492 h 2492"/>
                <a:gd name="T26" fmla="*/ 4566 w 4566"/>
                <a:gd name="T27" fmla="*/ 2292 h 2492"/>
                <a:gd name="T28" fmla="*/ 4366 w 4566"/>
                <a:gd name="T29" fmla="*/ 2092 h 2492"/>
                <a:gd name="T30" fmla="*/ 4166 w 4566"/>
                <a:gd name="T31" fmla="*/ 2292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66" h="2492">
                  <a:moveTo>
                    <a:pt x="0" y="0"/>
                  </a:moveTo>
                  <a:lnTo>
                    <a:pt x="0" y="1170"/>
                  </a:lnTo>
                  <a:lnTo>
                    <a:pt x="4366" y="1170"/>
                  </a:lnTo>
                  <a:lnTo>
                    <a:pt x="4342" y="1146"/>
                  </a:lnTo>
                  <a:lnTo>
                    <a:pt x="4342" y="2292"/>
                  </a:lnTo>
                  <a:lnTo>
                    <a:pt x="4390" y="2292"/>
                  </a:lnTo>
                  <a:lnTo>
                    <a:pt x="4390" y="1122"/>
                  </a:lnTo>
                  <a:lnTo>
                    <a:pt x="24" y="1122"/>
                  </a:lnTo>
                  <a:lnTo>
                    <a:pt x="48" y="1146"/>
                  </a:lnTo>
                  <a:lnTo>
                    <a:pt x="48" y="0"/>
                  </a:lnTo>
                  <a:lnTo>
                    <a:pt x="0" y="0"/>
                  </a:lnTo>
                  <a:close/>
                  <a:moveTo>
                    <a:pt x="4166" y="2292"/>
                  </a:moveTo>
                  <a:cubicBezTo>
                    <a:pt x="4166" y="2403"/>
                    <a:pt x="4256" y="2492"/>
                    <a:pt x="4366" y="2492"/>
                  </a:cubicBezTo>
                  <a:cubicBezTo>
                    <a:pt x="4477" y="2492"/>
                    <a:pt x="4566" y="2403"/>
                    <a:pt x="4566" y="2292"/>
                  </a:cubicBezTo>
                  <a:cubicBezTo>
                    <a:pt x="4566" y="2182"/>
                    <a:pt x="4477" y="2092"/>
                    <a:pt x="4366" y="2092"/>
                  </a:cubicBezTo>
                  <a:cubicBezTo>
                    <a:pt x="4256" y="2092"/>
                    <a:pt x="4166" y="2182"/>
                    <a:pt x="4166" y="229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12" name="Freeform 116"/>
            <p:cNvSpPr>
              <a:spLocks noEditPoints="1"/>
            </p:cNvSpPr>
            <p:nvPr/>
          </p:nvSpPr>
          <p:spPr bwMode="auto">
            <a:xfrm>
              <a:off x="2647" y="1712"/>
              <a:ext cx="204" cy="188"/>
            </a:xfrm>
            <a:custGeom>
              <a:avLst/>
              <a:gdLst>
                <a:gd name="T0" fmla="*/ 5765 w 5765"/>
                <a:gd name="T1" fmla="*/ 0 h 5300"/>
                <a:gd name="T2" fmla="*/ 5765 w 5765"/>
                <a:gd name="T3" fmla="*/ 2498 h 5300"/>
                <a:gd name="T4" fmla="*/ 400 w 5765"/>
                <a:gd name="T5" fmla="*/ 2498 h 5300"/>
                <a:gd name="T6" fmla="*/ 448 w 5765"/>
                <a:gd name="T7" fmla="*/ 2450 h 5300"/>
                <a:gd name="T8" fmla="*/ 448 w 5765"/>
                <a:gd name="T9" fmla="*/ 4900 h 5300"/>
                <a:gd name="T10" fmla="*/ 352 w 5765"/>
                <a:gd name="T11" fmla="*/ 4900 h 5300"/>
                <a:gd name="T12" fmla="*/ 352 w 5765"/>
                <a:gd name="T13" fmla="*/ 2402 h 5300"/>
                <a:gd name="T14" fmla="*/ 5717 w 5765"/>
                <a:gd name="T15" fmla="*/ 2402 h 5300"/>
                <a:gd name="T16" fmla="*/ 5669 w 5765"/>
                <a:gd name="T17" fmla="*/ 2450 h 5300"/>
                <a:gd name="T18" fmla="*/ 5669 w 5765"/>
                <a:gd name="T19" fmla="*/ 0 h 5300"/>
                <a:gd name="T20" fmla="*/ 5765 w 5765"/>
                <a:gd name="T21" fmla="*/ 0 h 5300"/>
                <a:gd name="T22" fmla="*/ 800 w 5765"/>
                <a:gd name="T23" fmla="*/ 4900 h 5300"/>
                <a:gd name="T24" fmla="*/ 400 w 5765"/>
                <a:gd name="T25" fmla="*/ 5300 h 5300"/>
                <a:gd name="T26" fmla="*/ 0 w 5765"/>
                <a:gd name="T27" fmla="*/ 4900 h 5300"/>
                <a:gd name="T28" fmla="*/ 400 w 5765"/>
                <a:gd name="T29" fmla="*/ 4500 h 5300"/>
                <a:gd name="T30" fmla="*/ 800 w 5765"/>
                <a:gd name="T31" fmla="*/ 490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5" h="5300">
                  <a:moveTo>
                    <a:pt x="5765" y="0"/>
                  </a:moveTo>
                  <a:lnTo>
                    <a:pt x="5765" y="2498"/>
                  </a:lnTo>
                  <a:lnTo>
                    <a:pt x="400" y="2498"/>
                  </a:lnTo>
                  <a:lnTo>
                    <a:pt x="448" y="2450"/>
                  </a:lnTo>
                  <a:lnTo>
                    <a:pt x="448" y="4900"/>
                  </a:lnTo>
                  <a:lnTo>
                    <a:pt x="352" y="4900"/>
                  </a:lnTo>
                  <a:lnTo>
                    <a:pt x="352" y="2402"/>
                  </a:lnTo>
                  <a:lnTo>
                    <a:pt x="5717" y="2402"/>
                  </a:lnTo>
                  <a:lnTo>
                    <a:pt x="5669" y="2450"/>
                  </a:lnTo>
                  <a:lnTo>
                    <a:pt x="5669" y="0"/>
                  </a:lnTo>
                  <a:lnTo>
                    <a:pt x="5765" y="0"/>
                  </a:lnTo>
                  <a:close/>
                  <a:moveTo>
                    <a:pt x="800" y="4900"/>
                  </a:moveTo>
                  <a:cubicBezTo>
                    <a:pt x="800" y="5121"/>
                    <a:pt x="621" y="5300"/>
                    <a:pt x="400" y="5300"/>
                  </a:cubicBezTo>
                  <a:cubicBezTo>
                    <a:pt x="180" y="5300"/>
                    <a:pt x="0" y="5121"/>
                    <a:pt x="0" y="4900"/>
                  </a:cubicBezTo>
                  <a:cubicBezTo>
                    <a:pt x="0" y="4680"/>
                    <a:pt x="180" y="4500"/>
                    <a:pt x="400" y="4500"/>
                  </a:cubicBezTo>
                  <a:cubicBezTo>
                    <a:pt x="621" y="4500"/>
                    <a:pt x="800" y="4680"/>
                    <a:pt x="800" y="49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413" name="Freeform 117"/>
            <p:cNvSpPr>
              <a:spLocks noEditPoints="1"/>
            </p:cNvSpPr>
            <p:nvPr/>
          </p:nvSpPr>
          <p:spPr bwMode="auto">
            <a:xfrm>
              <a:off x="2848" y="1712"/>
              <a:ext cx="336" cy="188"/>
            </a:xfrm>
            <a:custGeom>
              <a:avLst/>
              <a:gdLst>
                <a:gd name="T0" fmla="*/ 0 w 9498"/>
                <a:gd name="T1" fmla="*/ 0 h 5300"/>
                <a:gd name="T2" fmla="*/ 0 w 9498"/>
                <a:gd name="T3" fmla="*/ 2498 h 5300"/>
                <a:gd name="T4" fmla="*/ 9098 w 9498"/>
                <a:gd name="T5" fmla="*/ 2498 h 5300"/>
                <a:gd name="T6" fmla="*/ 9050 w 9498"/>
                <a:gd name="T7" fmla="*/ 2450 h 5300"/>
                <a:gd name="T8" fmla="*/ 9050 w 9498"/>
                <a:gd name="T9" fmla="*/ 4900 h 5300"/>
                <a:gd name="T10" fmla="*/ 9146 w 9498"/>
                <a:gd name="T11" fmla="*/ 4900 h 5300"/>
                <a:gd name="T12" fmla="*/ 9146 w 9498"/>
                <a:gd name="T13" fmla="*/ 2402 h 5300"/>
                <a:gd name="T14" fmla="*/ 48 w 9498"/>
                <a:gd name="T15" fmla="*/ 2402 h 5300"/>
                <a:gd name="T16" fmla="*/ 96 w 9498"/>
                <a:gd name="T17" fmla="*/ 2450 h 5300"/>
                <a:gd name="T18" fmla="*/ 96 w 9498"/>
                <a:gd name="T19" fmla="*/ 0 h 5300"/>
                <a:gd name="T20" fmla="*/ 0 w 9498"/>
                <a:gd name="T21" fmla="*/ 0 h 5300"/>
                <a:gd name="T22" fmla="*/ 8698 w 9498"/>
                <a:gd name="T23" fmla="*/ 4900 h 5300"/>
                <a:gd name="T24" fmla="*/ 9098 w 9498"/>
                <a:gd name="T25" fmla="*/ 5300 h 5300"/>
                <a:gd name="T26" fmla="*/ 9498 w 9498"/>
                <a:gd name="T27" fmla="*/ 4900 h 5300"/>
                <a:gd name="T28" fmla="*/ 9098 w 9498"/>
                <a:gd name="T29" fmla="*/ 4500 h 5300"/>
                <a:gd name="T30" fmla="*/ 8698 w 9498"/>
                <a:gd name="T31" fmla="*/ 490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98" h="5300">
                  <a:moveTo>
                    <a:pt x="0" y="0"/>
                  </a:moveTo>
                  <a:lnTo>
                    <a:pt x="0" y="2498"/>
                  </a:lnTo>
                  <a:lnTo>
                    <a:pt x="9098" y="2498"/>
                  </a:lnTo>
                  <a:lnTo>
                    <a:pt x="9050" y="2450"/>
                  </a:lnTo>
                  <a:lnTo>
                    <a:pt x="9050" y="4900"/>
                  </a:lnTo>
                  <a:lnTo>
                    <a:pt x="9146" y="4900"/>
                  </a:lnTo>
                  <a:lnTo>
                    <a:pt x="9146" y="2402"/>
                  </a:lnTo>
                  <a:lnTo>
                    <a:pt x="48" y="2402"/>
                  </a:lnTo>
                  <a:lnTo>
                    <a:pt x="96" y="2450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8698" y="4900"/>
                  </a:moveTo>
                  <a:cubicBezTo>
                    <a:pt x="8698" y="5121"/>
                    <a:pt x="8878" y="5300"/>
                    <a:pt x="9098" y="5300"/>
                  </a:cubicBezTo>
                  <a:cubicBezTo>
                    <a:pt x="9319" y="5300"/>
                    <a:pt x="9498" y="5121"/>
                    <a:pt x="9498" y="4900"/>
                  </a:cubicBezTo>
                  <a:cubicBezTo>
                    <a:pt x="9498" y="4680"/>
                    <a:pt x="9319" y="4500"/>
                    <a:pt x="9098" y="4500"/>
                  </a:cubicBezTo>
                  <a:cubicBezTo>
                    <a:pt x="8878" y="4500"/>
                    <a:pt x="8698" y="4680"/>
                    <a:pt x="8698" y="49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7414" name="CasellaDiTesto 17413"/>
          <p:cNvSpPr txBox="1"/>
          <p:nvPr/>
        </p:nvSpPr>
        <p:spPr>
          <a:xfrm>
            <a:off x="5482639" y="3738977"/>
            <a:ext cx="187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 err="1" smtClean="0"/>
              <a:t>Manages</a:t>
            </a:r>
            <a:r>
              <a:rPr lang="it-IT" sz="800" dirty="0" smtClean="0"/>
              <a:t> </a:t>
            </a:r>
            <a:r>
              <a:rPr lang="it-IT" sz="800" dirty="0" err="1" smtClean="0"/>
              <a:t>real</a:t>
            </a:r>
            <a:r>
              <a:rPr lang="it-IT" sz="800" dirty="0" smtClean="0"/>
              <a:t> estate </a:t>
            </a:r>
            <a:r>
              <a:rPr lang="it-IT" sz="800" dirty="0" err="1" smtClean="0"/>
              <a:t>registry</a:t>
            </a:r>
            <a:r>
              <a:rPr lang="it-IT" sz="800" dirty="0" smtClean="0"/>
              <a:t>. </a:t>
            </a:r>
            <a:r>
              <a:rPr lang="it-IT" sz="800" dirty="0" err="1" smtClean="0"/>
              <a:t>Where</a:t>
            </a:r>
            <a:r>
              <a:rPr lang="it-IT" sz="800" dirty="0" smtClean="0"/>
              <a:t> </a:t>
            </a:r>
            <a:r>
              <a:rPr lang="it-IT" sz="800" dirty="0" err="1" smtClean="0"/>
              <a:t>properties</a:t>
            </a:r>
            <a:r>
              <a:rPr lang="it-IT" sz="800" dirty="0" smtClean="0"/>
              <a:t> transfer </a:t>
            </a:r>
            <a:r>
              <a:rPr lang="it-IT" sz="800" dirty="0" err="1" smtClean="0"/>
              <a:t>deeds</a:t>
            </a:r>
            <a:r>
              <a:rPr lang="it-IT" sz="800" dirty="0" smtClean="0"/>
              <a:t> and </a:t>
            </a:r>
            <a:r>
              <a:rPr lang="it-IT" sz="800" dirty="0" err="1" smtClean="0"/>
              <a:t>mortgages</a:t>
            </a:r>
            <a:r>
              <a:rPr lang="it-IT" sz="800" dirty="0" smtClean="0"/>
              <a:t> are </a:t>
            </a:r>
            <a:r>
              <a:rPr lang="it-IT" sz="800" dirty="0" err="1" smtClean="0"/>
              <a:t>registred</a:t>
            </a:r>
            <a:r>
              <a:rPr lang="it-IT" sz="800" dirty="0" smtClean="0"/>
              <a:t> 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xmlns="" val="13183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4356298" y="2226809"/>
            <a:ext cx="4464174" cy="423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 System </a:t>
            </a:r>
            <a:r>
              <a:rPr lang="it-IT" sz="1050" b="1" dirty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(SISTER)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250.000 Active </a:t>
            </a:r>
            <a:r>
              <a:rPr lang="it-IT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notaries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surveyors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40,1 </a:t>
            </a:r>
            <a:r>
              <a:rPr lang="it-IT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mortgage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inspections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44,2 </a:t>
            </a:r>
            <a:r>
              <a:rPr lang="it-IT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3,9 milioni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planimetric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2,2 </a:t>
            </a:r>
            <a:r>
              <a:rPr lang="it-IT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notary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latin typeface="Arial" panose="020B0604020202020204" pitchFamily="34" charset="0"/>
                <a:cs typeface="Arial" panose="020B0604020202020204" pitchFamily="34" charset="0"/>
              </a:rPr>
              <a:t>1,7 </a:t>
            </a:r>
            <a:r>
              <a:rPr lang="it-IT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Docfa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549,000 </a:t>
            </a:r>
            <a:r>
              <a:rPr lang="it-IT" sz="1000" dirty="0" err="1">
                <a:latin typeface="Arial" panose="020B0604020202020204" pitchFamily="34" charset="0"/>
                <a:cs typeface="Arial" panose="020B0604020202020204" pitchFamily="34" charset="0"/>
              </a:rPr>
              <a:t>Pregeo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inter-</a:t>
            </a: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it-IT" sz="1050" b="1" dirty="0">
              <a:solidFill>
                <a:srgbClr val="AF8B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sz="1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Union, </a:t>
            </a: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191.009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municipality-level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</a:t>
            </a:r>
            <a:endParaRPr lang="it-IT" sz="1050" b="1" dirty="0">
              <a:solidFill>
                <a:srgbClr val="AF8B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7.761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0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112.655</a:t>
            </a:r>
            <a:r>
              <a:rPr lang="it-IT" sz="1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136.751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endParaRPr lang="it-IT" sz="10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it-IT" sz="1050" b="1" dirty="0" err="1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</a:t>
            </a:r>
            <a:r>
              <a:rPr lang="it-IT" sz="105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endParaRPr lang="it-IT" sz="1050" b="1" dirty="0">
              <a:solidFill>
                <a:srgbClr val="AF8B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it-IT" sz="1000" b="1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it-IT" sz="1000" b="1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planimetric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0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 </a:t>
            </a:r>
            <a:r>
              <a:rPr lang="it-IT" sz="1000" b="1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0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500,000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Docfa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121.300 </a:t>
            </a:r>
            <a:r>
              <a:rPr lang="it-IT" sz="100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Pregeo</a:t>
            </a:r>
            <a:r>
              <a:rPr lang="it-IT" sz="1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244.000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60.000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Registrations</a:t>
            </a:r>
            <a:r>
              <a:rPr lang="it-IT" sz="1000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162.000 </a:t>
            </a:r>
            <a:r>
              <a:rPr lang="it-IT" sz="100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Annotations</a:t>
            </a:r>
            <a:endParaRPr lang="it-IT" sz="10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endParaRPr lang="it-IT" sz="800" i="1" dirty="0"/>
          </a:p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it-IT" sz="800" i="1" dirty="0" err="1" smtClean="0"/>
              <a:t>Annual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figures</a:t>
            </a:r>
            <a:r>
              <a:rPr lang="it-IT" sz="800" i="1" dirty="0" smtClean="0"/>
              <a:t> for 2013, the last </a:t>
            </a:r>
            <a:r>
              <a:rPr lang="it-IT" sz="800" i="1" dirty="0" err="1" smtClean="0"/>
              <a:t>consolidated</a:t>
            </a:r>
            <a:r>
              <a:rPr lang="it-IT" sz="800" i="1" dirty="0" smtClean="0"/>
              <a:t> </a:t>
            </a:r>
            <a:r>
              <a:rPr lang="it-IT" sz="800" i="1" dirty="0" err="1" smtClean="0"/>
              <a:t>year</a:t>
            </a:r>
            <a:endParaRPr lang="it-IT" sz="800" i="1" dirty="0"/>
          </a:p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endParaRPr lang="it-IT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950" b="1" dirty="0" smtClean="0"/>
          </a:p>
        </p:txBody>
      </p:sp>
      <p:sp>
        <p:nvSpPr>
          <p:cNvPr id="32" name="CasellaDiTesto 31"/>
          <p:cNvSpPr txBox="1"/>
          <p:nvPr/>
        </p:nvSpPr>
        <p:spPr>
          <a:xfrm>
            <a:off x="539750" y="2237234"/>
            <a:ext cx="3888234" cy="301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it-IT" sz="1100" b="1" dirty="0" smtClean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  <a:endParaRPr lang="it-IT" sz="1100" b="1" dirty="0">
              <a:solidFill>
                <a:srgbClr val="AF8B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estate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parcels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it-IT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of building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endParaRPr lang="it-IT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24,3 </a:t>
            </a:r>
            <a:r>
              <a:rPr lang="it-I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107,9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latin typeface="Arial" panose="020B0604020202020204" pitchFamily="34" charset="0"/>
                <a:cs typeface="Arial" panose="020B0604020202020204" pitchFamily="34" charset="0"/>
              </a:rPr>
              <a:t>340.000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050" dirty="0" err="1">
                <a:latin typeface="Arial" panose="020B0604020202020204" pitchFamily="34" charset="0"/>
                <a:cs typeface="Arial" panose="020B0604020202020204" pitchFamily="34" charset="0"/>
              </a:rPr>
              <a:t>vectorial</a:t>
            </a:r>
            <a:r>
              <a:rPr lang="it-IT" sz="1050" dirty="0">
                <a:latin typeface="Arial" panose="020B0604020202020204" pitchFamily="34" charset="0"/>
                <a:cs typeface="Arial" panose="020B0604020202020204" pitchFamily="34" charset="0"/>
              </a:rPr>
              <a:t> format</a:t>
            </a:r>
          </a:p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endParaRPr lang="it-IT" sz="11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it-IT" sz="1100" b="1" dirty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 market  </a:t>
            </a:r>
            <a:r>
              <a:rPr lang="it-IT" sz="1100" b="1" dirty="0" err="1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observatory</a:t>
            </a:r>
            <a:r>
              <a:rPr lang="it-IT" sz="1100" b="1" dirty="0">
                <a:solidFill>
                  <a:srgbClr val="AF8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(OMI)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8.095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30.979 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OMI zone (24.571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- 6.408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›"/>
            </a:pPr>
            <a:r>
              <a:rPr lang="it-IT" sz="105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219.918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628650" lvl="1" indent="-171450">
              <a:lnSpc>
                <a:spcPct val="90000"/>
              </a:lnSpc>
              <a:spcBef>
                <a:spcPts val="400"/>
              </a:spcBef>
              <a:buSzPct val="100000"/>
              <a:buFont typeface="Symbol" panose="05050102010706020507" pitchFamily="18" charset="2"/>
              <a:buChar char="®"/>
            </a:pP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186.279 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estate</a:t>
            </a:r>
          </a:p>
          <a:p>
            <a:pPr marL="628650" lvl="1" indent="-171450">
              <a:lnSpc>
                <a:spcPct val="90000"/>
              </a:lnSpc>
              <a:spcBef>
                <a:spcPts val="400"/>
              </a:spcBef>
              <a:buSzPct val="100000"/>
              <a:buFont typeface="Symbol" panose="05050102010706020507" pitchFamily="18" charset="2"/>
              <a:buChar char="®"/>
            </a:pP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5.896  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building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endParaRPr lang="it-IT" sz="105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ts val="400"/>
              </a:spcBef>
              <a:buSzPct val="100000"/>
              <a:buFont typeface="Symbol" panose="05050102010706020507" pitchFamily="18" charset="2"/>
              <a:buChar char="®"/>
            </a:pP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27.743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it-IT" sz="105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50" dirty="0" err="1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it-IT" sz="105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0901" y="2271906"/>
            <a:ext cx="789051" cy="9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365" y="2219143"/>
            <a:ext cx="797433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/>
        </p:nvGraphicFramePr>
        <p:xfrm>
          <a:off x="1465" y="1589"/>
          <a:ext cx="1465" cy="1587"/>
        </p:xfrm>
        <a:graphic>
          <a:graphicData uri="http://schemas.openxmlformats.org/presentationml/2006/ole">
            <p:oleObj spid="_x0000_s11345" name="think-cell Slide" r:id="rId5" imgW="360" imgH="360" progId="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2003963" y="2942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28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CEEFED-B236-497C-88A4-B1E614BAF88C}" type="slidenum">
              <a:rPr lang="it-IT" sz="900">
                <a:cs typeface="Arial" charset="0"/>
              </a:rPr>
              <a:pPr algn="r"/>
              <a:t>8</a:t>
            </a:fld>
            <a:endParaRPr lang="it-IT" sz="900">
              <a:cs typeface="Arial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it-IT" b="1" dirty="0" smtClean="0">
              <a:cs typeface="Arial" charset="0"/>
            </a:endParaRPr>
          </a:p>
          <a:p>
            <a:pPr eaLnBrk="0" hangingPunct="0"/>
            <a:r>
              <a:rPr lang="en-US" b="1" dirty="0" smtClean="0">
                <a:cs typeface="Arial" charset="0"/>
              </a:rPr>
              <a:t>Revenue </a:t>
            </a:r>
            <a:r>
              <a:rPr lang="en-US" b="1" dirty="0">
                <a:cs typeface="Arial" charset="0"/>
              </a:rPr>
              <a:t>Agency– Land  Division – Database,  web </a:t>
            </a:r>
            <a:r>
              <a:rPr lang="en-US" b="1" dirty="0" smtClean="0">
                <a:cs typeface="Arial" charset="0"/>
              </a:rPr>
              <a:t>and electronic services</a:t>
            </a:r>
            <a:endParaRPr lang="en-US" b="1" dirty="0">
              <a:cs typeface="Arial" charset="0"/>
            </a:endParaRPr>
          </a:p>
        </p:txBody>
      </p:sp>
      <p:sp>
        <p:nvSpPr>
          <p:cNvPr id="16" name="ListLeanHorizontalTextTopic1"/>
          <p:cNvSpPr txBox="1">
            <a:spLocks/>
          </p:cNvSpPr>
          <p:nvPr/>
        </p:nvSpPr>
        <p:spPr>
          <a:xfrm>
            <a:off x="-36512" y="1978441"/>
            <a:ext cx="2506358" cy="166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de-DE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539552" y="2204864"/>
            <a:ext cx="3528392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20" name="ListLeanHorizontalTextTopic1"/>
          <p:cNvSpPr txBox="1">
            <a:spLocks/>
          </p:cNvSpPr>
          <p:nvPr/>
        </p:nvSpPr>
        <p:spPr>
          <a:xfrm>
            <a:off x="6300192" y="1978441"/>
            <a:ext cx="2506358" cy="1661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it-IT" sz="1200" b="1" dirty="0" smtClean="0">
                <a:cs typeface="Arial" charset="0"/>
              </a:rPr>
              <a:t>Web and </a:t>
            </a:r>
            <a:r>
              <a:rPr lang="it-IT" sz="1200" b="1" dirty="0" err="1" smtClean="0">
                <a:cs typeface="Arial" charset="0"/>
              </a:rPr>
              <a:t>electronic</a:t>
            </a:r>
            <a:r>
              <a:rPr lang="it-IT" sz="1200" b="1" dirty="0" smtClean="0">
                <a:cs typeface="Arial" charset="0"/>
              </a:rPr>
              <a:t> </a:t>
            </a:r>
            <a:r>
              <a:rPr lang="it-IT" sz="1200" b="1" dirty="0" err="1" smtClean="0">
                <a:cs typeface="Arial" charset="0"/>
              </a:rPr>
              <a:t>services</a:t>
            </a:r>
            <a:endParaRPr lang="de-DE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4427984" y="2204864"/>
            <a:ext cx="4175497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22" name="Rettangolo arrotondato 21"/>
          <p:cNvSpPr/>
          <p:nvPr/>
        </p:nvSpPr>
        <p:spPr>
          <a:xfrm>
            <a:off x="2160200" y="1484784"/>
            <a:ext cx="4212000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</a:p>
        </p:txBody>
      </p:sp>
      <p:cxnSp>
        <p:nvCxnSpPr>
          <p:cNvPr id="23" name="Connettore 4 22"/>
          <p:cNvCxnSpPr>
            <a:stCxn id="22" idx="1"/>
            <a:endCxn id="16" idx="0"/>
          </p:cNvCxnSpPr>
          <p:nvPr/>
        </p:nvCxnSpPr>
        <p:spPr>
          <a:xfrm rot="10800000" flipV="1">
            <a:off x="1216668" y="1664803"/>
            <a:ext cx="943533" cy="313637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>
            <a:stCxn id="22" idx="3"/>
            <a:endCxn id="20" idx="0"/>
          </p:cNvCxnSpPr>
          <p:nvPr/>
        </p:nvCxnSpPr>
        <p:spPr>
          <a:xfrm>
            <a:off x="6372200" y="1664804"/>
            <a:ext cx="1181171" cy="313637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78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arrotondato 54"/>
          <p:cNvSpPr/>
          <p:nvPr/>
        </p:nvSpPr>
        <p:spPr>
          <a:xfrm>
            <a:off x="323528" y="4818047"/>
            <a:ext cx="2664296" cy="109465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ttangolo arrotondato 131"/>
          <p:cNvSpPr/>
          <p:nvPr/>
        </p:nvSpPr>
        <p:spPr>
          <a:xfrm>
            <a:off x="395536" y="4695976"/>
            <a:ext cx="2520000" cy="267419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C0504D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 market  observatory (OMI)</a:t>
            </a: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/>
        </p:nvGraphicFramePr>
        <p:xfrm>
          <a:off x="1465" y="1589"/>
          <a:ext cx="1465" cy="1587"/>
        </p:xfrm>
        <a:graphic>
          <a:graphicData uri="http://schemas.openxmlformats.org/presentationml/2006/ole">
            <p:oleObj spid="_x0000_s20521" name="think-cell Slide" r:id="rId3" imgW="360" imgH="360" progId="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2003963" y="2942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28" name="Segnaposto numero diapositiva 4"/>
          <p:cNvSpPr txBox="1">
            <a:spLocks noGrp="1"/>
          </p:cNvSpPr>
          <p:nvPr/>
        </p:nvSpPr>
        <p:spPr bwMode="auto">
          <a:xfrm>
            <a:off x="8243888" y="6432550"/>
            <a:ext cx="5873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8CEEFED-B236-497C-88A4-B1E614BAF88C}" type="slidenum">
              <a:rPr lang="it-IT" sz="900">
                <a:cs typeface="Arial" charset="0"/>
              </a:rPr>
              <a:pPr algn="r"/>
              <a:t>9</a:t>
            </a:fld>
            <a:endParaRPr lang="it-IT" sz="900">
              <a:cs typeface="Arial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457200" y="274167"/>
            <a:ext cx="8362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it-IT" b="1" dirty="0" smtClean="0">
              <a:cs typeface="Arial" charset="0"/>
            </a:endParaRPr>
          </a:p>
          <a:p>
            <a:pPr eaLnBrk="0" hangingPunct="0"/>
            <a:r>
              <a:rPr lang="it-IT" b="1" dirty="0" err="1" smtClean="0">
                <a:cs typeface="Arial" charset="0"/>
              </a:rPr>
              <a:t>Revenue</a:t>
            </a:r>
            <a:r>
              <a:rPr lang="it-IT" b="1" dirty="0" smtClean="0">
                <a:cs typeface="Arial" charset="0"/>
              </a:rPr>
              <a:t> Agency – Land </a:t>
            </a:r>
            <a:r>
              <a:rPr lang="it-IT" b="1" dirty="0" err="1" smtClean="0">
                <a:cs typeface="Arial" charset="0"/>
              </a:rPr>
              <a:t>Division</a:t>
            </a:r>
            <a:r>
              <a:rPr lang="it-IT" b="1" dirty="0" smtClean="0">
                <a:cs typeface="Arial" charset="0"/>
              </a:rPr>
              <a:t> – </a:t>
            </a:r>
            <a:r>
              <a:rPr lang="it-IT" b="1" dirty="0" err="1" smtClean="0">
                <a:cs typeface="Arial" charset="0"/>
              </a:rPr>
              <a:t>Current</a:t>
            </a:r>
            <a:r>
              <a:rPr lang="it-IT" b="1" dirty="0" smtClean="0">
                <a:cs typeface="Arial" charset="0"/>
              </a:rPr>
              <a:t> Information System</a:t>
            </a:r>
            <a:endParaRPr lang="it-IT" sz="2000" b="1" dirty="0" smtClean="0"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4" y="116632"/>
            <a:ext cx="46291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ttangolo arrotondato 51"/>
          <p:cNvSpPr/>
          <p:nvPr/>
        </p:nvSpPr>
        <p:spPr>
          <a:xfrm>
            <a:off x="3190380" y="2623592"/>
            <a:ext cx="3469852" cy="3275767"/>
          </a:xfrm>
          <a:prstGeom prst="roundRect">
            <a:avLst>
              <a:gd name="adj" fmla="val 7480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5185144" y="2996952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Docfa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 err="1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Docte</a:t>
            </a:r>
            <a:endParaRPr lang="it-IT" sz="8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5020993" y="3933056"/>
            <a:ext cx="7328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 err="1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Docfa</a:t>
            </a:r>
            <a:endParaRPr lang="it-IT" sz="8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 err="1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it-IT" sz="8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i="1" dirty="0" err="1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  <a:r>
              <a:rPr lang="it-IT" sz="800" b="1" i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i="1" dirty="0" err="1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endParaRPr lang="it-IT" sz="800" b="1" i="1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ttangolo arrotondato 55"/>
          <p:cNvSpPr/>
          <p:nvPr/>
        </p:nvSpPr>
        <p:spPr>
          <a:xfrm>
            <a:off x="323528" y="2623592"/>
            <a:ext cx="2664296" cy="102143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ttangolo arrotondato 56"/>
          <p:cNvSpPr/>
          <p:nvPr/>
        </p:nvSpPr>
        <p:spPr>
          <a:xfrm>
            <a:off x="2051720" y="1124744"/>
            <a:ext cx="1976487" cy="81724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Disco magnetico 57"/>
          <p:cNvSpPr/>
          <p:nvPr/>
        </p:nvSpPr>
        <p:spPr>
          <a:xfrm>
            <a:off x="2652514" y="1369404"/>
            <a:ext cx="774898" cy="438845"/>
          </a:xfrm>
          <a:prstGeom prst="flowChartMagneticDisk">
            <a:avLst/>
          </a:prstGeom>
          <a:solidFill>
            <a:srgbClr val="CCFF99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it-IT" sz="8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endParaRPr kumimoji="0" lang="it-IT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Disco magnetico 103"/>
          <p:cNvSpPr/>
          <p:nvPr/>
        </p:nvSpPr>
        <p:spPr>
          <a:xfrm>
            <a:off x="3655326" y="2850604"/>
            <a:ext cx="1022647" cy="650404"/>
          </a:xfrm>
          <a:prstGeom prst="flowChartMagneticDisk">
            <a:avLst/>
          </a:prstGeom>
          <a:solidFill>
            <a:srgbClr val="4F81BD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800" kern="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8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endParaRPr lang="it-IT" sz="800" kern="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800" kern="0" dirty="0" err="1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endParaRPr lang="it-IT" sz="800" kern="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Disco magnetico 104"/>
          <p:cNvSpPr/>
          <p:nvPr/>
        </p:nvSpPr>
        <p:spPr>
          <a:xfrm>
            <a:off x="1434554" y="2889659"/>
            <a:ext cx="1265238" cy="572294"/>
          </a:xfrm>
          <a:prstGeom prst="flowChartMagneticDisk">
            <a:avLst/>
          </a:prstGeom>
          <a:solidFill>
            <a:srgbClr val="F79646">
              <a:alpha val="65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lang="it-IT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it-IT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Disco magnetico 105"/>
          <p:cNvSpPr/>
          <p:nvPr/>
        </p:nvSpPr>
        <p:spPr>
          <a:xfrm>
            <a:off x="1434554" y="5027806"/>
            <a:ext cx="1265238" cy="809337"/>
          </a:xfrm>
          <a:prstGeom prst="flowChartMagneticDisk">
            <a:avLst/>
          </a:prstGeom>
          <a:solidFill>
            <a:srgbClr val="F79646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it-IT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indent="-88900">
              <a:buFont typeface="+mj-lt"/>
              <a:buAutoNum type="arabicPeriod"/>
              <a:defRPr/>
            </a:pPr>
            <a:r>
              <a:rPr lang="it-IT" sz="8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it-IT" sz="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8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it-IT" sz="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900" lvl="0" indent="-88900">
              <a:buFont typeface="+mj-lt"/>
              <a:buAutoNum type="arabicPeriod"/>
              <a:defRPr/>
            </a:pPr>
            <a:r>
              <a:rPr lang="it-IT" sz="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it-IT" sz="8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it-IT" sz="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8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Zoning</a:t>
            </a:r>
            <a:endParaRPr lang="it-IT" sz="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Disco magnetico 106"/>
          <p:cNvSpPr/>
          <p:nvPr/>
        </p:nvSpPr>
        <p:spPr>
          <a:xfrm>
            <a:off x="3563888" y="5081364"/>
            <a:ext cx="1205522" cy="723900"/>
          </a:xfrm>
          <a:prstGeom prst="flowChartMagneticDisk">
            <a:avLst/>
          </a:prstGeom>
          <a:solidFill>
            <a:srgbClr val="4F81BD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0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" kern="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Polygons &amp; </a:t>
            </a:r>
            <a:r>
              <a:rPr lang="en-US" sz="700" kern="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</a:t>
            </a:r>
          </a:p>
          <a:p>
            <a:pPr marL="8890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00" kern="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registry maps</a:t>
            </a:r>
          </a:p>
        </p:txBody>
      </p:sp>
      <p:sp>
        <p:nvSpPr>
          <p:cNvPr id="108" name="Disco magnetico 107"/>
          <p:cNvSpPr/>
          <p:nvPr/>
        </p:nvSpPr>
        <p:spPr>
          <a:xfrm>
            <a:off x="3236417" y="3726905"/>
            <a:ext cx="699294" cy="309676"/>
          </a:xfrm>
          <a:prstGeom prst="flowChartMagneticDisk">
            <a:avLst/>
          </a:prstGeom>
          <a:solidFill>
            <a:srgbClr val="4F81BD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kern="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Documento multiplo 108"/>
          <p:cNvSpPr/>
          <p:nvPr/>
        </p:nvSpPr>
        <p:spPr>
          <a:xfrm>
            <a:off x="5660895" y="3899563"/>
            <a:ext cx="927329" cy="681565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700" kern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r>
              <a:rPr lang="it-IT" sz="7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it-IT" sz="7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7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nettore 4 109"/>
          <p:cNvCxnSpPr>
            <a:stCxn id="109" idx="1"/>
            <a:endCxn id="104" idx="4"/>
          </p:cNvCxnSpPr>
          <p:nvPr/>
        </p:nvCxnSpPr>
        <p:spPr>
          <a:xfrm rot="10800000">
            <a:off x="4677973" y="3304346"/>
            <a:ext cx="982922" cy="9360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11" name="Documento multiplo 110"/>
          <p:cNvSpPr/>
          <p:nvPr/>
        </p:nvSpPr>
        <p:spPr>
          <a:xfrm>
            <a:off x="5660895" y="2897318"/>
            <a:ext cx="927329" cy="553627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</a:t>
            </a:r>
            <a:r>
              <a:rPr lang="it-IT" sz="7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it-IT" sz="7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Connettore 4 111"/>
          <p:cNvCxnSpPr/>
          <p:nvPr/>
        </p:nvCxnSpPr>
        <p:spPr>
          <a:xfrm rot="5400000" flipH="1" flipV="1">
            <a:off x="3423368" y="3446984"/>
            <a:ext cx="432000" cy="108000"/>
          </a:xfrm>
          <a:prstGeom prst="bentConnector2">
            <a:avLst/>
          </a:prstGeom>
          <a:noFill/>
          <a:ln w="9525" cap="flat" cmpd="sng" algn="ctr">
            <a:solidFill>
              <a:srgbClr val="4BACC6">
                <a:lumMod val="50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113" name="Connettore 2 112"/>
          <p:cNvCxnSpPr>
            <a:stCxn id="105" idx="4"/>
            <a:endCxn id="104" idx="2"/>
          </p:cNvCxnSpPr>
          <p:nvPr/>
        </p:nvCxnSpPr>
        <p:spPr>
          <a:xfrm>
            <a:off x="2699792" y="3175806"/>
            <a:ext cx="955534" cy="0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14" name="CasellaDiTesto 113"/>
          <p:cNvSpPr txBox="1"/>
          <p:nvPr/>
        </p:nvSpPr>
        <p:spPr>
          <a:xfrm>
            <a:off x="2728391" y="2982322"/>
            <a:ext cx="8477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 err="1">
                <a:solidFill>
                  <a:srgbClr val="F79646">
                    <a:lumMod val="75000"/>
                  </a:srgbClr>
                </a:solidFill>
              </a:rPr>
              <a:t>Automatic</a:t>
            </a:r>
            <a:r>
              <a:rPr lang="it-IT" sz="1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it-IT" sz="1000" b="1" dirty="0" err="1">
                <a:solidFill>
                  <a:srgbClr val="F79646">
                    <a:lumMod val="75000"/>
                  </a:srgbClr>
                </a:solidFill>
              </a:rPr>
              <a:t>Cadastral</a:t>
            </a:r>
            <a:r>
              <a:rPr lang="it-IT" sz="1000" b="1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it-IT" sz="1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Survey</a:t>
            </a:r>
            <a:r>
              <a:rPr lang="it-IT" sz="1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 </a:t>
            </a:r>
          </a:p>
        </p:txBody>
      </p:sp>
      <p:cxnSp>
        <p:nvCxnSpPr>
          <p:cNvPr id="115" name="Connettore 4 114"/>
          <p:cNvCxnSpPr>
            <a:stCxn id="105" idx="1"/>
            <a:endCxn id="58" idx="3"/>
          </p:cNvCxnSpPr>
          <p:nvPr/>
        </p:nvCxnSpPr>
        <p:spPr>
          <a:xfrm rot="5400000" flipH="1" flipV="1">
            <a:off x="2012863" y="1862559"/>
            <a:ext cx="1081410" cy="97279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ysDot"/>
            <a:headEnd type="none" w="med" len="med"/>
            <a:tailEnd type="triangle" w="med" len="med"/>
          </a:ln>
          <a:effectLst/>
        </p:spPr>
      </p:cxnSp>
      <p:cxnSp>
        <p:nvCxnSpPr>
          <p:cNvPr id="116" name="Connettore 4 115"/>
          <p:cNvCxnSpPr>
            <a:stCxn id="104" idx="1"/>
            <a:endCxn id="58" idx="3"/>
          </p:cNvCxnSpPr>
          <p:nvPr/>
        </p:nvCxnSpPr>
        <p:spPr>
          <a:xfrm rot="16200000" flipV="1">
            <a:off x="3082130" y="1766083"/>
            <a:ext cx="1042355" cy="112668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0000"/>
            </a:solidFill>
            <a:prstDash val="sysDot"/>
            <a:headEnd type="none" w="med" len="med"/>
            <a:tailEnd type="triangle" w="med" len="med"/>
          </a:ln>
          <a:effectLst/>
        </p:spPr>
      </p:cxnSp>
      <p:cxnSp>
        <p:nvCxnSpPr>
          <p:cNvPr id="117" name="Connettore 2 116"/>
          <p:cNvCxnSpPr/>
          <p:nvPr/>
        </p:nvCxnSpPr>
        <p:spPr>
          <a:xfrm flipH="1">
            <a:off x="4860032" y="5536426"/>
            <a:ext cx="936000" cy="0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118" name="Connettore 1 117"/>
          <p:cNvCxnSpPr>
            <a:stCxn id="106" idx="4"/>
            <a:endCxn id="107" idx="2"/>
          </p:cNvCxnSpPr>
          <p:nvPr/>
        </p:nvCxnSpPr>
        <p:spPr>
          <a:xfrm>
            <a:off x="2699792" y="5432475"/>
            <a:ext cx="864096" cy="1083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triangle" w="med" len="med"/>
            <a:tailEnd type="none" w="med" len="med"/>
          </a:ln>
          <a:effectLst/>
        </p:spPr>
      </p:cxnSp>
      <p:sp>
        <p:nvSpPr>
          <p:cNvPr id="119" name="CasellaDiTesto 43"/>
          <p:cNvSpPr txBox="1">
            <a:spLocks noChangeArrowheads="1"/>
          </p:cNvSpPr>
          <p:nvPr/>
        </p:nvSpPr>
        <p:spPr bwMode="auto">
          <a:xfrm>
            <a:off x="3809172" y="5085953"/>
            <a:ext cx="795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8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Cartography</a:t>
            </a:r>
            <a:endParaRPr kumimoji="0" lang="it-IT" altLang="it-IT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sellaDiTesto 44"/>
          <p:cNvSpPr txBox="1">
            <a:spLocks noChangeArrowheads="1"/>
          </p:cNvSpPr>
          <p:nvPr/>
        </p:nvSpPr>
        <p:spPr bwMode="auto">
          <a:xfrm>
            <a:off x="3809172" y="2846201"/>
            <a:ext cx="7715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8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kumimoji="0" lang="it-IT" altLang="it-IT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ttangolo 120"/>
          <p:cNvSpPr/>
          <p:nvPr/>
        </p:nvSpPr>
        <p:spPr>
          <a:xfrm>
            <a:off x="5057398" y="5344536"/>
            <a:ext cx="5341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dirty="0" err="1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Pregeo</a:t>
            </a:r>
            <a:endParaRPr lang="it-IT" sz="800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sellaDiTesto 47"/>
          <p:cNvSpPr txBox="1">
            <a:spLocks noChangeArrowheads="1"/>
          </p:cNvSpPr>
          <p:nvPr/>
        </p:nvSpPr>
        <p:spPr bwMode="auto">
          <a:xfrm>
            <a:off x="1850232" y="5046335"/>
            <a:ext cx="417512" cy="2476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OMI</a:t>
            </a:r>
          </a:p>
        </p:txBody>
      </p:sp>
      <p:sp>
        <p:nvSpPr>
          <p:cNvPr id="123" name="CasellaDiTesto 48"/>
          <p:cNvSpPr txBox="1">
            <a:spLocks noChangeArrowheads="1"/>
          </p:cNvSpPr>
          <p:nvPr/>
        </p:nvSpPr>
        <p:spPr bwMode="auto">
          <a:xfrm>
            <a:off x="1641145" y="2861035"/>
            <a:ext cx="8723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Land</a:t>
            </a:r>
            <a:r>
              <a:rPr kumimoji="0" lang="it-IT" altLang="it-IT" sz="1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it-IT" altLang="it-IT" sz="10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registry</a:t>
            </a: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124" name="Connettore 1 123"/>
          <p:cNvCxnSpPr>
            <a:stCxn id="106" idx="1"/>
            <a:endCxn id="105" idx="3"/>
          </p:cNvCxnSpPr>
          <p:nvPr/>
        </p:nvCxnSpPr>
        <p:spPr>
          <a:xfrm flipV="1">
            <a:off x="2067173" y="3461953"/>
            <a:ext cx="0" cy="156585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125" name="Connettore 2 124"/>
          <p:cNvCxnSpPr>
            <a:stCxn id="134" idx="3"/>
            <a:endCxn id="106" idx="2"/>
          </p:cNvCxnSpPr>
          <p:nvPr/>
        </p:nvCxnSpPr>
        <p:spPr>
          <a:xfrm>
            <a:off x="1155377" y="5429731"/>
            <a:ext cx="279177" cy="2744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126" name="Connettore 2 125"/>
          <p:cNvCxnSpPr>
            <a:stCxn id="133" idx="3"/>
            <a:endCxn id="105" idx="2"/>
          </p:cNvCxnSpPr>
          <p:nvPr/>
        </p:nvCxnSpPr>
        <p:spPr>
          <a:xfrm flipV="1">
            <a:off x="933698" y="3175806"/>
            <a:ext cx="500856" cy="3279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27" name="Elaborazione predefinita 126"/>
          <p:cNvSpPr/>
          <p:nvPr/>
        </p:nvSpPr>
        <p:spPr>
          <a:xfrm>
            <a:off x="3715651" y="4220617"/>
            <a:ext cx="901997" cy="290512"/>
          </a:xfrm>
          <a:prstGeom prst="flowChartPredefinedProcess">
            <a:avLst/>
          </a:prstGeom>
          <a:solidFill>
            <a:srgbClr val="4F81BD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 kern="0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it-IT" sz="700" kern="0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kern="0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endParaRPr lang="it-IT" sz="700" kern="0" dirty="0">
              <a:solidFill>
                <a:srgbClr val="8064A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Connettore 1 127"/>
          <p:cNvCxnSpPr>
            <a:stCxn id="104" idx="3"/>
            <a:endCxn id="127" idx="0"/>
          </p:cNvCxnSpPr>
          <p:nvPr/>
        </p:nvCxnSpPr>
        <p:spPr>
          <a:xfrm>
            <a:off x="4166650" y="3501008"/>
            <a:ext cx="0" cy="71960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triangle" w="med" len="med"/>
            <a:tailEnd type="triangle" w="med" len="med"/>
          </a:ln>
          <a:effectLst/>
        </p:spPr>
      </p:cxnSp>
      <p:cxnSp>
        <p:nvCxnSpPr>
          <p:cNvPr id="129" name="Connettore 1 128"/>
          <p:cNvCxnSpPr>
            <a:stCxn id="107" idx="1"/>
            <a:endCxn id="127" idx="2"/>
          </p:cNvCxnSpPr>
          <p:nvPr/>
        </p:nvCxnSpPr>
        <p:spPr>
          <a:xfrm flipV="1">
            <a:off x="4166649" y="4511129"/>
            <a:ext cx="1" cy="5702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triangle" w="med" len="med"/>
            <a:tailEnd type="triangle" w="med" len="med"/>
          </a:ln>
          <a:effectLst/>
        </p:spPr>
      </p:cxnSp>
      <p:sp>
        <p:nvSpPr>
          <p:cNvPr id="130" name="Rettangolo arrotondato 129"/>
          <p:cNvSpPr/>
          <p:nvPr/>
        </p:nvSpPr>
        <p:spPr>
          <a:xfrm>
            <a:off x="4355976" y="2394992"/>
            <a:ext cx="2197100" cy="312737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it-IT" sz="1050" b="1" kern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kumimoji="0" lang="it-IT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ttangolo arrotondato 130"/>
          <p:cNvSpPr/>
          <p:nvPr/>
        </p:nvSpPr>
        <p:spPr>
          <a:xfrm>
            <a:off x="363216" y="2564904"/>
            <a:ext cx="1690687" cy="157162"/>
          </a:xfrm>
          <a:prstGeom prst="roundRect">
            <a:avLst/>
          </a:prstGeom>
          <a:solidFill>
            <a:srgbClr val="F79646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 Estate </a:t>
            </a:r>
            <a:r>
              <a:rPr kumimoji="0" lang="it-IT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publicity</a:t>
            </a:r>
            <a:r>
              <a:rPr kumimoji="0" lang="it-IT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it-IT" sz="10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Documento multiplo 132"/>
          <p:cNvSpPr/>
          <p:nvPr/>
        </p:nvSpPr>
        <p:spPr>
          <a:xfrm>
            <a:off x="335211" y="2891239"/>
            <a:ext cx="598487" cy="575692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it-IT" sz="7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lang="it-IT" sz="7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Documento multiplo 133"/>
          <p:cNvSpPr/>
          <p:nvPr/>
        </p:nvSpPr>
        <p:spPr>
          <a:xfrm>
            <a:off x="323528" y="5177319"/>
            <a:ext cx="831849" cy="504824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7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7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7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it-IT" sz="7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ttangolo arrotondato 134"/>
          <p:cNvSpPr/>
          <p:nvPr/>
        </p:nvSpPr>
        <p:spPr>
          <a:xfrm>
            <a:off x="2183507" y="909092"/>
            <a:ext cx="1712912" cy="381000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kumimoji="0" lang="it-IT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Land </a:t>
            </a:r>
            <a:r>
              <a:rPr kumimoji="0" lang="it-IT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endParaRPr kumimoji="0" lang="it-IT" sz="105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CasellaDiTesto 20"/>
          <p:cNvSpPr txBox="1">
            <a:spLocks noChangeArrowheads="1"/>
          </p:cNvSpPr>
          <p:nvPr/>
        </p:nvSpPr>
        <p:spPr bwMode="auto">
          <a:xfrm>
            <a:off x="7303758" y="5560807"/>
            <a:ext cx="66236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50" b="1" i="0" u="sng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endParaRPr kumimoji="0" lang="it-IT" altLang="it-IT" sz="1050" b="1" i="0" u="sng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Connettore 2 136"/>
          <p:cNvCxnSpPr/>
          <p:nvPr/>
        </p:nvCxnSpPr>
        <p:spPr>
          <a:xfrm>
            <a:off x="7399329" y="5843308"/>
            <a:ext cx="360362" cy="0"/>
          </a:xfrm>
          <a:prstGeom prst="straightConnector1">
            <a:avLst/>
          </a:prstGeom>
          <a:noFill/>
          <a:ln w="9525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cxnSp>
        <p:nvCxnSpPr>
          <p:cNvPr id="139" name="Connettore 2 138"/>
          <p:cNvCxnSpPr/>
          <p:nvPr/>
        </p:nvCxnSpPr>
        <p:spPr>
          <a:xfrm>
            <a:off x="7399329" y="5977427"/>
            <a:ext cx="360362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ot"/>
            <a:headEnd type="none" w="med" len="med"/>
            <a:tailEnd type="triangle" w="med" len="med"/>
          </a:ln>
          <a:effectLst/>
        </p:spPr>
      </p:cxnSp>
      <p:cxnSp>
        <p:nvCxnSpPr>
          <p:cNvPr id="141" name="Connettore 2 140"/>
          <p:cNvCxnSpPr/>
          <p:nvPr/>
        </p:nvCxnSpPr>
        <p:spPr>
          <a:xfrm>
            <a:off x="7389804" y="6129380"/>
            <a:ext cx="360362" cy="0"/>
          </a:xfrm>
          <a:prstGeom prst="straightConnector1">
            <a:avLst/>
          </a:prstGeom>
          <a:noFill/>
          <a:ln w="9525" cap="flat" cmpd="sng" algn="ctr">
            <a:solidFill>
              <a:srgbClr val="4BACC6">
                <a:lumMod val="50000"/>
              </a:srgbClr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143" name="Connettore 4 142"/>
          <p:cNvCxnSpPr>
            <a:stCxn id="145" idx="1"/>
            <a:endCxn id="104" idx="4"/>
          </p:cNvCxnSpPr>
          <p:nvPr/>
        </p:nvCxnSpPr>
        <p:spPr>
          <a:xfrm rot="10800000">
            <a:off x="4677974" y="3419901"/>
            <a:ext cx="876767" cy="198000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44" name="Connettore 2 143"/>
          <p:cNvCxnSpPr>
            <a:stCxn id="111" idx="1"/>
            <a:endCxn id="104" idx="4"/>
          </p:cNvCxnSpPr>
          <p:nvPr/>
        </p:nvCxnSpPr>
        <p:spPr>
          <a:xfrm flipH="1">
            <a:off x="4677973" y="3174132"/>
            <a:ext cx="982922" cy="167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45" name="Documento multiplo 144"/>
          <p:cNvSpPr/>
          <p:nvPr/>
        </p:nvSpPr>
        <p:spPr>
          <a:xfrm>
            <a:off x="5554740" y="5155654"/>
            <a:ext cx="911248" cy="488494"/>
          </a:xfrm>
          <a:prstGeom prst="flowChartMultidocumen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lvl="0" algn="ctr">
              <a:defRPr/>
            </a:pPr>
            <a:r>
              <a:rPr lang="it-IT" sz="7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</a:t>
            </a:r>
            <a:r>
              <a:rPr lang="it-IT" sz="7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it-IT" sz="7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6805016" y="1437744"/>
            <a:ext cx="1870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u="sng" dirty="0" err="1" smtClean="0"/>
              <a:t>Key</a:t>
            </a:r>
            <a:r>
              <a:rPr lang="it-IT" sz="1050" b="1" u="sng" dirty="0" smtClean="0"/>
              <a:t> notes</a:t>
            </a:r>
          </a:p>
          <a:p>
            <a:pPr marL="285750" indent="-285750">
              <a:buFont typeface="Arial" panose="020B0604020202020204" pitchFamily="34" charset="0"/>
              <a:buChar char="›"/>
            </a:pPr>
            <a:r>
              <a:rPr lang="it-IT" sz="1050" dirty="0" smtClean="0"/>
              <a:t>Open source</a:t>
            </a:r>
          </a:p>
          <a:p>
            <a:pPr marL="285750" indent="-285750">
              <a:buFont typeface="Arial" panose="020B0604020202020204" pitchFamily="34" charset="0"/>
              <a:buChar char="›"/>
            </a:pPr>
            <a:r>
              <a:rPr lang="it-IT" sz="1050" dirty="0" smtClean="0"/>
              <a:t>PHP-Apache</a:t>
            </a:r>
          </a:p>
          <a:p>
            <a:pPr marL="285750" indent="-285750">
              <a:buFont typeface="Arial" panose="020B0604020202020204" pitchFamily="34" charset="0"/>
              <a:buChar char="›"/>
            </a:pPr>
            <a:r>
              <a:rPr lang="it-IT" sz="1050" dirty="0" smtClean="0"/>
              <a:t>Storage 15 TB</a:t>
            </a:r>
          </a:p>
          <a:p>
            <a:pPr marL="285750" indent="-285750">
              <a:buFont typeface="Arial" panose="020B0604020202020204" pitchFamily="34" charset="0"/>
              <a:buChar char="›"/>
            </a:pPr>
            <a:r>
              <a:rPr lang="it-IT" sz="1050" dirty="0" smtClean="0"/>
              <a:t>From 104 to 9 </a:t>
            </a:r>
            <a:r>
              <a:rPr lang="it-IT" sz="1050" dirty="0" err="1" smtClean="0"/>
              <a:t>servers</a:t>
            </a:r>
            <a:r>
              <a:rPr lang="it-IT" sz="1050" dirty="0" smtClean="0"/>
              <a:t> with </a:t>
            </a:r>
            <a:r>
              <a:rPr lang="it-IT" sz="1050" dirty="0" err="1" smtClean="0"/>
              <a:t>different</a:t>
            </a:r>
            <a:r>
              <a:rPr lang="it-IT" sz="1050" dirty="0" smtClean="0"/>
              <a:t>  cluster</a:t>
            </a:r>
          </a:p>
          <a:p>
            <a:pPr marL="285750" indent="-285750">
              <a:buFont typeface="Arial" panose="020B0604020202020204" pitchFamily="34" charset="0"/>
              <a:buChar char="›"/>
            </a:pPr>
            <a:r>
              <a:rPr lang="it-IT" sz="1050" dirty="0" err="1" smtClean="0"/>
              <a:t>Consolidation</a:t>
            </a:r>
            <a:r>
              <a:rPr lang="it-IT" sz="1050" dirty="0" smtClean="0"/>
              <a:t> factor:10</a:t>
            </a:r>
          </a:p>
          <a:p>
            <a:pPr marL="285750" indent="-285750">
              <a:buFont typeface="Arial" panose="020B0604020202020204" pitchFamily="34" charset="0"/>
              <a:buChar char="›"/>
            </a:pPr>
            <a:r>
              <a:rPr lang="it-IT" sz="1050" dirty="0" err="1" smtClean="0"/>
              <a:t>Virtualization</a:t>
            </a:r>
            <a:r>
              <a:rPr lang="it-IT" sz="1050" dirty="0" smtClean="0"/>
              <a:t> factor:2,5</a:t>
            </a:r>
            <a:endParaRPr lang="it-IT" sz="1050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6804248" y="3588112"/>
            <a:ext cx="172819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u="sng" dirty="0" err="1" smtClean="0"/>
              <a:t>Criticalities</a:t>
            </a:r>
            <a:endParaRPr lang="it-IT" sz="1050" b="1" u="sng" dirty="0" smtClean="0"/>
          </a:p>
          <a:p>
            <a:pPr marL="285750" indent="-285750">
              <a:buFont typeface="Arial" panose="020B0604020202020204" pitchFamily="34" charset="0"/>
              <a:buChar char="›"/>
            </a:pPr>
            <a:r>
              <a:rPr lang="it-IT" sz="1050" dirty="0" smtClean="0"/>
              <a:t>Systems:</a:t>
            </a:r>
          </a:p>
          <a:p>
            <a:pPr marL="358775" lvl="1" indent="-176213">
              <a:buFont typeface="Symbol" panose="05050102010706020507" pitchFamily="18" charset="2"/>
              <a:buChar char="®"/>
            </a:pPr>
            <a:r>
              <a:rPr lang="it-IT" sz="1050" dirty="0" smtClean="0"/>
              <a:t>obsolete</a:t>
            </a:r>
          </a:p>
          <a:p>
            <a:pPr marL="358775" lvl="1" indent="-176213">
              <a:buFont typeface="Symbol" panose="05050102010706020507" pitchFamily="18" charset="2"/>
              <a:buChar char="®"/>
            </a:pPr>
            <a:r>
              <a:rPr lang="it-IT" sz="1050" dirty="0" err="1"/>
              <a:t>h</a:t>
            </a:r>
            <a:r>
              <a:rPr lang="it-IT" sz="1050" dirty="0" err="1" smtClean="0"/>
              <a:t>eterogeneous</a:t>
            </a:r>
            <a:endParaRPr lang="it-IT" sz="1050" dirty="0" smtClean="0"/>
          </a:p>
          <a:p>
            <a:pPr marL="358775" lvl="1" indent="-176213">
              <a:buFont typeface="Symbol" panose="05050102010706020507" pitchFamily="18" charset="2"/>
              <a:buChar char="®"/>
            </a:pPr>
            <a:r>
              <a:rPr lang="en-US" sz="1050" dirty="0" smtClean="0"/>
              <a:t>stratified (different </a:t>
            </a:r>
            <a:r>
              <a:rPr lang="en-US" sz="1050" dirty="0"/>
              <a:t>needs </a:t>
            </a:r>
            <a:r>
              <a:rPr lang="en-US" sz="1050" dirty="0" smtClean="0"/>
              <a:t>have accumulated </a:t>
            </a:r>
            <a:r>
              <a:rPr lang="en-US" sz="1050" dirty="0"/>
              <a:t>over </a:t>
            </a:r>
            <a:r>
              <a:rPr lang="en-US" sz="1050" dirty="0" smtClean="0"/>
              <a:t>time)</a:t>
            </a:r>
            <a:endParaRPr lang="en-US" sz="105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050" dirty="0" smtClean="0"/>
          </a:p>
        </p:txBody>
      </p:sp>
      <p:sp>
        <p:nvSpPr>
          <p:cNvPr id="61" name="CasellaDiTesto 48"/>
          <p:cNvSpPr txBox="1">
            <a:spLocks noChangeArrowheads="1"/>
          </p:cNvSpPr>
          <p:nvPr/>
        </p:nvSpPr>
        <p:spPr bwMode="auto">
          <a:xfrm>
            <a:off x="7773369" y="5706783"/>
            <a:ext cx="5533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it-IT" sz="800" dirty="0" err="1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kumimoji="0" lang="it-IT" altLang="it-IT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sellaDiTesto 62"/>
          <p:cNvSpPr txBox="1">
            <a:spLocks noChangeArrowheads="1"/>
          </p:cNvSpPr>
          <p:nvPr/>
        </p:nvSpPr>
        <p:spPr bwMode="auto">
          <a:xfrm>
            <a:off x="7765356" y="5878099"/>
            <a:ext cx="4187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it-IT" sz="800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endParaRPr kumimoji="0" lang="it-IT" altLang="it-IT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sellaDiTesto 64"/>
          <p:cNvSpPr txBox="1">
            <a:spLocks noChangeArrowheads="1"/>
          </p:cNvSpPr>
          <p:nvPr/>
        </p:nvSpPr>
        <p:spPr bwMode="auto">
          <a:xfrm>
            <a:off x="7763146" y="6021553"/>
            <a:ext cx="7360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it-IT" sz="800" dirty="0" err="1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kumimoji="0" lang="it-IT" altLang="it-IT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heme/theme1.xml><?xml version="1.0" encoding="utf-8"?>
<a:theme xmlns:a="http://schemas.openxmlformats.org/drawingml/2006/main" name="Presentazione">
  <a:themeElements>
    <a:clrScheme name="Soge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AB90B"/>
      </a:accent1>
      <a:accent2>
        <a:srgbClr val="D06D1D"/>
      </a:accent2>
      <a:accent3>
        <a:srgbClr val="8D9531"/>
      </a:accent3>
      <a:accent4>
        <a:srgbClr val="865D38"/>
      </a:accent4>
      <a:accent5>
        <a:srgbClr val="A2BD30"/>
      </a:accent5>
      <a:accent6>
        <a:srgbClr val="74787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</Template>
  <TotalTime>23729</TotalTime>
  <Words>1039</Words>
  <Application>Microsoft Office PowerPoint</Application>
  <PresentationFormat>Presentación en pantalla (4:3)</PresentationFormat>
  <Paragraphs>359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Presentazione</vt:lpstr>
      <vt:lpstr>think-cell Slide</vt:lpstr>
      <vt:lpstr>         Cristiano Cannarsa  Chairman and Chief Executive Officer Sogei S.p.A.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SOGEI FUTURO – piano triennale</dc:title>
  <dc:creator>GALANTE SABRINA</dc:creator>
  <cp:lastModifiedBy>05374200C</cp:lastModifiedBy>
  <cp:revision>1121</cp:revision>
  <cp:lastPrinted>2014-11-19T15:17:47Z</cp:lastPrinted>
  <dcterms:created xsi:type="dcterms:W3CDTF">2012-09-11T16:56:44Z</dcterms:created>
  <dcterms:modified xsi:type="dcterms:W3CDTF">2014-11-26T11:40:30Z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0x010100C4BB48A5C3844945B201A9D0C2EAAFA700FF93169316522A47AB6692B6AE043CEB</vt:lpwstr>
  </property>
  <property fmtid="{D5CDD505-2E9C-101B-9397-08002B2CF9AE}" pid="3" name="Order">
    <vt:r8>3100</vt:r8>
  </property>
  <property fmtid="{D5CDD505-2E9C-101B-9397-08002B2CF9AE}" pid="4" name="Mercato">
    <vt:lpwstr/>
  </property>
  <property fmtid="{D5CDD505-2E9C-101B-9397-08002B2CF9AE}" pid="5" name="Utilizzo">
    <vt:lpwstr>Presentazione</vt:lpwstr>
  </property>
  <property fmtid="{D5CDD505-2E9C-101B-9397-08002B2CF9AE}" pid="6" name="TipoDocumento">
    <vt:lpwstr>Standard documentazione</vt:lpwstr>
  </property>
  <property fmtid="{D5CDD505-2E9C-101B-9397-08002B2CF9AE}" pid="7" name="StrutturaOrganizzativa">
    <vt:lpwstr/>
  </property>
  <property fmtid="{D5CDD505-2E9C-101B-9397-08002B2CF9AE}" pid="8" name="DLC_Description">
    <vt:lpwstr/>
  </property>
  <property fmtid="{D5CDD505-2E9C-101B-9397-08002B2CF9AE}" pid="9" name="DataDecorrenza">
    <vt:lpwstr/>
  </property>
  <property fmtid="{D5CDD505-2E9C-101B-9397-08002B2CF9AE}" pid="10" name="Codice">
    <vt:lpwstr/>
  </property>
  <property fmtid="{D5CDD505-2E9C-101B-9397-08002B2CF9AE}" pid="11" name="DataEmissione">
    <vt:lpwstr>2012-04-02T23:00:00Z</vt:lpwstr>
  </property>
  <property fmtid="{D5CDD505-2E9C-101B-9397-08002B2CF9AE}" pid="12" name="DataFine">
    <vt:lpwstr/>
  </property>
  <property fmtid="{D5CDD505-2E9C-101B-9397-08002B2CF9AE}" pid="13" name="Classificazione">
    <vt:lpwstr>Uso interno</vt:lpwstr>
  </property>
  <property fmtid="{D5CDD505-2E9C-101B-9397-08002B2CF9AE}" pid="14" name="Versione Office">
    <vt:lpwstr>2010</vt:lpwstr>
  </property>
</Properties>
</file>